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509" r:id="rId2"/>
    <p:sldId id="508" r:id="rId3"/>
    <p:sldId id="505" r:id="rId4"/>
    <p:sldId id="506" r:id="rId5"/>
    <p:sldId id="549" r:id="rId6"/>
    <p:sldId id="518" r:id="rId7"/>
    <p:sldId id="517" r:id="rId8"/>
    <p:sldId id="521" r:id="rId9"/>
    <p:sldId id="536" r:id="rId10"/>
    <p:sldId id="524" r:id="rId11"/>
    <p:sldId id="522" r:id="rId12"/>
    <p:sldId id="533" r:id="rId13"/>
    <p:sldId id="525" r:id="rId14"/>
    <p:sldId id="526" r:id="rId15"/>
    <p:sldId id="527" r:id="rId16"/>
    <p:sldId id="528" r:id="rId17"/>
    <p:sldId id="529" r:id="rId18"/>
    <p:sldId id="534" r:id="rId19"/>
    <p:sldId id="537" r:id="rId20"/>
    <p:sldId id="535" r:id="rId21"/>
    <p:sldId id="504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4">
          <p15:clr>
            <a:srgbClr val="A4A3A4"/>
          </p15:clr>
        </p15:guide>
        <p15:guide id="2" pos="28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752">
          <p15:clr>
            <a:srgbClr val="A4A3A4"/>
          </p15:clr>
        </p15:guide>
        <p15:guide id="2" pos="21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60D1"/>
    <a:srgbClr val="512886"/>
    <a:srgbClr val="E2D4F3"/>
    <a:srgbClr val="BF95DF"/>
    <a:srgbClr val="9A6DD5"/>
    <a:srgbClr val="472274"/>
    <a:srgbClr val="D1B2E8"/>
    <a:srgbClr val="F7F3FC"/>
    <a:srgbClr val="F1EB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2" autoAdjust="0"/>
    <p:restoredTop sz="87724" autoAdjust="0"/>
  </p:normalViewPr>
  <p:slideViewPr>
    <p:cSldViewPr>
      <p:cViewPr varScale="1">
        <p:scale>
          <a:sx n="74" d="100"/>
          <a:sy n="74" d="100"/>
        </p:scale>
        <p:origin x="1229" y="96"/>
      </p:cViewPr>
      <p:guideLst>
        <p:guide orient="horz" pos="2064"/>
        <p:guide pos="2838"/>
      </p:guideLst>
    </p:cSldViewPr>
  </p:slideViewPr>
  <p:outlineViewPr>
    <p:cViewPr>
      <p:scale>
        <a:sx n="33" d="100"/>
        <a:sy n="33" d="100"/>
      </p:scale>
      <p:origin x="53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-1902" y="-90"/>
      </p:cViewPr>
      <p:guideLst>
        <p:guide orient="horz" pos="2752"/>
        <p:guide pos="21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 smtClean="0"/>
              <a:t>性能对比图</a:t>
            </a:r>
            <a:endParaRPr lang="zh-CN" altLang="en-US" dirty="0"/>
          </a:p>
        </c:rich>
      </c:tx>
      <c:layout>
        <c:manualLayout>
          <c:xMode val="edge"/>
          <c:yMode val="edge"/>
          <c:x val="0.4757122705346028"/>
          <c:y val="0.12491718504656724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8.9420138164377924E-2"/>
          <c:y val="0.10775232793788432"/>
          <c:w val="0.90954584253774295"/>
          <c:h val="0.774934772767625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单任务</c:v>
                </c:pt>
              </c:strCache>
            </c:strRef>
          </c:tx>
          <c:spPr>
            <a:solidFill>
              <a:srgbClr val="9A6DD5"/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2.081536585139817E-3"/>
                  <c:y val="3.5952929719476681E-3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fld id="{52A880A5-66E6-4E66-9C9A-F93EB76D9267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xfrm>
                  <a:off x="654772" y="42885"/>
                  <a:ext cx="350428" cy="325438"/>
                </a:xfrm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23086"/>
                        <a:gd name="adj2" fmla="val 108270"/>
                      </a:avLst>
                    </a:prstGeom>
                  </c15:spPr>
                  <c15:layout>
                    <c:manualLayout>
                      <c:w val="6.6312891569411753E-2"/>
                      <c:h val="9.4940928867787031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D76B-4839-8738-EC2B51E6644F}"/>
                </c:ext>
              </c:extLst>
            </c:dLbl>
            <c:dLbl>
              <c:idx val="1"/>
              <c:layout>
                <c:manualLayout>
                  <c:x val="6.4271514149365693E-3"/>
                  <c:y val="-1.6160049811975111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fld id="{75183EED-1E3D-4822-88EC-832B0539019F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4938"/>
                        <a:gd name="adj2" fmla="val 112704"/>
                      </a:avLst>
                    </a:prstGeom>
                  </c15:spPr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76B-4839-8738-EC2B51E6644F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</c15:spPr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无优化</c:v>
                </c:pt>
                <c:pt idx="1">
                  <c:v>Dsp加速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32</c:v>
                </c:pt>
                <c:pt idx="1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76B-4839-8738-EC2B51E6644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多任务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  <a:sp3d/>
          </c:spPr>
          <c:invertIfNegative val="0"/>
          <c:dLbls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</c15:spPr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无优化</c:v>
                </c:pt>
                <c:pt idx="1">
                  <c:v>Dsp加速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3-D76B-4839-8738-EC2B51E664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6"/>
        <c:axId val="1277804784"/>
        <c:axId val="1277801040"/>
      </c:barChart>
      <c:catAx>
        <c:axId val="1277804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77801040"/>
        <c:crosses val="autoZero"/>
        <c:auto val="1"/>
        <c:lblAlgn val="ctr"/>
        <c:lblOffset val="100"/>
        <c:noMultiLvlLbl val="0"/>
      </c:catAx>
      <c:valAx>
        <c:axId val="1277801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77804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 smtClean="0"/>
              <a:t>性能对比图</a:t>
            </a:r>
            <a:endParaRPr lang="zh-CN" altLang="en-US" dirty="0"/>
          </a:p>
        </c:rich>
      </c:tx>
      <c:layout>
        <c:manualLayout>
          <c:xMode val="edge"/>
          <c:yMode val="edge"/>
          <c:x val="0.32657362736623607"/>
          <c:y val="4.3678278525548571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9.0454157462257295E-2"/>
          <c:y val="5.5613282151791503E-2"/>
          <c:w val="0.90954584253774295"/>
          <c:h val="0.824072836108866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单任务</c:v>
                </c:pt>
              </c:strCache>
            </c:strRef>
          </c:tx>
          <c:spPr>
            <a:solidFill>
              <a:srgbClr val="9A6DD5"/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6.9812376061422687E-3"/>
                  <c:y val="-1.364946203923394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fld id="{C4530216-F1CF-4660-8487-F9ED5ADF9BB0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xfrm>
                  <a:off x="431497" y="147723"/>
                  <a:ext cx="367129" cy="314213"/>
                </a:xfrm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7709"/>
                        <a:gd name="adj2" fmla="val 100970"/>
                      </a:avLst>
                    </a:prstGeom>
                  </c15:spPr>
                  <c15:layout>
                    <c:manualLayout>
                      <c:w val="7.9419391695255415E-2"/>
                      <c:h val="9.6863461099463088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6C83-4EB8-9576-C687A912A913}"/>
                </c:ext>
              </c:extLst>
            </c:dLbl>
            <c:dLbl>
              <c:idx val="1"/>
              <c:layout>
                <c:manualLayout>
                  <c:x val="-7.2306850232847497E-3"/>
                  <c:y val="-1.0919569631387143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fld id="{1A26707C-391F-40B1-A627-03533960C1C1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6605"/>
                        <a:gd name="adj2" fmla="val 103268"/>
                      </a:avLst>
                    </a:prstGeom>
                  </c15:spPr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6C83-4EB8-9576-C687A912A913}"/>
                </c:ext>
              </c:extLst>
            </c:dLbl>
            <c:dLbl>
              <c:idx val="2"/>
              <c:layout>
                <c:manualLayout>
                  <c:x val="3.9292454664277875E-3"/>
                  <c:y val="-1.0919569631387242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fld id="{283D604D-189A-4B31-BC26-F65D91317456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3655"/>
                        <a:gd name="adj2" fmla="val 100127"/>
                      </a:avLst>
                    </a:prstGeom>
                  </c15:spPr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6C83-4EB8-9576-C687A912A913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</c15:spPr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无优化</c:v>
                </c:pt>
                <c:pt idx="1">
                  <c:v>Dsp加速</c:v>
                </c:pt>
                <c:pt idx="2">
                  <c:v>深度优化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32</c:v>
                </c:pt>
                <c:pt idx="1">
                  <c:v>19</c:v>
                </c:pt>
                <c:pt idx="2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C83-4EB8-9576-C687A912A91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多任务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  <a:sp3d/>
          </c:spPr>
          <c:invertIfNegative val="0"/>
          <c:dLbls>
            <c:dLbl>
              <c:idx val="2"/>
              <c:layout>
                <c:manualLayout>
                  <c:x val="-6.1398759941257231E-3"/>
                  <c:y val="-1.6379354447080715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fld id="{E1EF86FB-DDBE-4217-9052-CBA19467ED56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0452"/>
                        <a:gd name="adj2" fmla="val 112536"/>
                      </a:avLst>
                    </a:prstGeom>
                  </c15:spPr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6C83-4EB8-9576-C687A912A913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</c15:spPr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无优化</c:v>
                </c:pt>
                <c:pt idx="1">
                  <c:v>Dsp加速</c:v>
                </c:pt>
                <c:pt idx="2">
                  <c:v>深度优化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2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C83-4EB8-9576-C687A912A9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6"/>
        <c:axId val="1277804784"/>
        <c:axId val="1277801040"/>
      </c:barChart>
      <c:catAx>
        <c:axId val="1277804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77801040"/>
        <c:crosses val="autoZero"/>
        <c:auto val="1"/>
        <c:lblAlgn val="ctr"/>
        <c:lblOffset val="100"/>
        <c:noMultiLvlLbl val="0"/>
      </c:catAx>
      <c:valAx>
        <c:axId val="1277801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77804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616227840604892"/>
          <c:y val="0.19703288639047606"/>
          <c:w val="0.51770925398540102"/>
          <c:h val="8.02349949800169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 smtClean="0"/>
              <a:t>性能对比图</a:t>
            </a:r>
            <a:endParaRPr lang="zh-CN" altLang="en-US" dirty="0"/>
          </a:p>
        </c:rich>
      </c:tx>
      <c:layout>
        <c:manualLayout>
          <c:xMode val="edge"/>
          <c:yMode val="edge"/>
          <c:x val="0.33037212373656899"/>
          <c:y val="0.12011526594525899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9.0454157462257295E-2"/>
          <c:y val="5.5613282151791503E-2"/>
          <c:w val="0.90954584253774295"/>
          <c:h val="0.824072836108866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单任务</c:v>
                </c:pt>
              </c:strCache>
            </c:strRef>
          </c:tx>
          <c:spPr>
            <a:solidFill>
              <a:srgbClr val="9A6DD5"/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2.9080896225551073E-3"/>
                  <c:y val="8.1896772235403575E-3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fld id="{0CCB98BD-A254-48B2-9C1D-707E261467A3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xfrm>
                  <a:off x="571181" y="268373"/>
                  <a:ext cx="310821" cy="225313"/>
                </a:xfrm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8755"/>
                        <a:gd name="adj2" fmla="val 87495"/>
                      </a:avLst>
                    </a:prstGeom>
                  </c15:spPr>
                  <c15:layout>
                    <c:manualLayout>
                      <c:w val="5.953604281836266E-2"/>
                      <c:h val="9.6863461099463088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502F-44F6-BA8E-81F58950C1BF}"/>
                </c:ext>
              </c:extLst>
            </c:dLbl>
            <c:dLbl>
              <c:idx val="1"/>
              <c:layout>
                <c:manualLayout>
                  <c:x val="-2.907860657149086E-3"/>
                  <c:y val="5.4597848156935714E-3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fld id="{5DD7954F-D575-4CD9-8377-2E546DC46994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3533"/>
                        <a:gd name="adj2" fmla="val 84953"/>
                      </a:avLst>
                    </a:prstGeom>
                  </c15:spPr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02F-44F6-BA8E-81F58950C1BF}"/>
                </c:ext>
              </c:extLst>
            </c:dLbl>
            <c:dLbl>
              <c:idx val="2"/>
              <c:layout>
                <c:manualLayout>
                  <c:x val="0"/>
                  <c:y val="5.4597848156935211E-3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fld id="{3155CB2B-3D55-4EFD-8844-DBFBD4AE8421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4394"/>
                        <a:gd name="adj2" fmla="val 74815"/>
                      </a:avLst>
                    </a:prstGeom>
                  </c15:spPr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502F-44F6-BA8E-81F58950C1BF}"/>
                </c:ext>
              </c:extLst>
            </c:dLbl>
            <c:dLbl>
              <c:idx val="3"/>
              <c:layout>
                <c:manualLayout>
                  <c:x val="-1.1631442628596131E-2"/>
                  <c:y val="0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fld id="{7BCC8031-6722-4035-8B73-77C618582A08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17795"/>
                        <a:gd name="adj2" fmla="val 88988"/>
                      </a:avLst>
                    </a:prstGeom>
                  </c15:spPr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02F-44F6-BA8E-81F58950C1BF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</c15:spPr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无优化</c:v>
                </c:pt>
                <c:pt idx="1">
                  <c:v>Dsp加速</c:v>
                </c:pt>
                <c:pt idx="2">
                  <c:v>深度优化</c:v>
                </c:pt>
                <c:pt idx="3">
                  <c:v>CCM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32</c:v>
                </c:pt>
                <c:pt idx="1">
                  <c:v>19</c:v>
                </c:pt>
                <c:pt idx="2">
                  <c:v>18</c:v>
                </c:pt>
                <c:pt idx="3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02F-44F6-BA8E-81F58950C1B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多任务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  <a:sp3d/>
          </c:spPr>
          <c:invertIfNegative val="0"/>
          <c:dLbls>
            <c:dLbl>
              <c:idx val="2"/>
              <c:layout>
                <c:manualLayout>
                  <c:x val="8.7235819714470975E-3"/>
                  <c:y val="0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fld id="{AC29F784-2058-408D-8DFB-BB0EC90CCD58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9028"/>
                        <a:gd name="adj2" fmla="val 75341"/>
                      </a:avLst>
                    </a:prstGeom>
                  </c15:spPr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502F-44F6-BA8E-81F58950C1BF}"/>
                </c:ext>
              </c:extLst>
            </c:dLbl>
            <c:dLbl>
              <c:idx val="3"/>
              <c:layout>
                <c:manualLayout>
                  <c:x val="5.8157213142978519E-3"/>
                  <c:y val="1.0919569631387042E-2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spAutoFit/>
                  </a:bodyPr>
                  <a:lstStyle/>
                  <a:p>
                    <a:fld id="{D95F2D29-10A0-4AB8-9B7E-4A2C00C89228}" type="VALUE">
                      <a:rPr lang="en-US" altLang="zh-CN" sz="1100" b="1" smtClean="0"/>
                      <a:pPr/>
                      <a:t>[值]</a:t>
                    </a:fld>
                    <a:endParaRPr lang="zh-CN" altLang="en-US"/>
                  </a:p>
                </c:rich>
              </c:tx>
              <c:spPr>
                <a:solidFill>
                  <a:prstClr val="white"/>
                </a:solidFill>
                <a:ln w="9525" cap="flat" cmpd="sng" algn="ctr">
                  <a:solidFill>
                    <a:prstClr val="black">
                      <a:lumMod val="25000"/>
                      <a:lumOff val="75000"/>
                    </a:prst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7070"/>
                        <a:gd name="adj2" fmla="val 110909"/>
                      </a:avLst>
                    </a:prstGeom>
                  </c15:spPr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502F-44F6-BA8E-81F58950C1BF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</c15:spPr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无优化</c:v>
                </c:pt>
                <c:pt idx="1">
                  <c:v>Dsp加速</c:v>
                </c:pt>
                <c:pt idx="2">
                  <c:v>深度优化</c:v>
                </c:pt>
                <c:pt idx="3">
                  <c:v>CCM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2">
                  <c:v>26</c:v>
                </c:pt>
                <c:pt idx="3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02F-44F6-BA8E-81F58950C1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6"/>
        <c:axId val="1277804784"/>
        <c:axId val="1277801040"/>
      </c:barChart>
      <c:catAx>
        <c:axId val="1277804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77801040"/>
        <c:crosses val="autoZero"/>
        <c:auto val="1"/>
        <c:lblAlgn val="ctr"/>
        <c:lblOffset val="100"/>
        <c:noMultiLvlLbl val="0"/>
      </c:catAx>
      <c:valAx>
        <c:axId val="1277801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77804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8229067066714998"/>
          <c:y val="1.6859987472588201E-2"/>
          <c:w val="0.51770925398540102"/>
          <c:h val="8.02349949800169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E7474-EEC9-4C68-87C1-884B71A69BEB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D551CC-4027-455A-BE8E-C0577D4D908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1D6CA-B409-497A-A3C8-1D66A46CF3DC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D3D779-E82F-4054-81A8-052CD867011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D3D779-E82F-4054-81A8-052CD8670119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对此，可以将DSP汇编指令MAC封装后替换原有的乘加函数接口，使得整个运算过程直接进行32位的乘和累加，将结果以64位形式保存在ACC高低寄存器中。在所有累加都完成后，通过读ACC寄存器的高位将最后读出并进行裁剪。使用此方法，单任务运行时解码一帧所需时间从约32ms，降低到约19ms。加速效果比较明显，而且所得的计算精度相比之前没有任何损失。已经可以单任务实现音乐的连续播放，但资源消耗仍然比较大，在多任务运行，特别是开始下载在线音乐文件时，由于需要实时接收数据，依然会出现解码不及时音乐卡顿的现象。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charset="0"/>
              <a:buChar char=""/>
            </a:pPr>
            <a:r>
              <a:rPr lang="zh-CN" altLang="en-US" dirty="0" smtClean="0"/>
              <a:t>核心代码内联汇编实现，所有变量只在内存里加载一次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D3D779-E82F-4054-81A8-052CD8670119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通过修改底层配置，理论上最高网速可达</a:t>
            </a:r>
            <a:r>
              <a:rPr lang="en-US" altLang="zh-CN"/>
              <a:t>105KB/s</a:t>
            </a:r>
            <a:r>
              <a:rPr lang="zh-CN" altLang="en-US"/>
              <a:t>，但下载速度受限于外网提供的带宽，经过多次测试，网速最低值于</a:t>
            </a:r>
            <a:r>
              <a:rPr lang="en-US" altLang="zh-CN"/>
              <a:t>5KB/s</a:t>
            </a:r>
            <a:r>
              <a:rPr lang="zh-CN" altLang="en-US"/>
              <a:t>到</a:t>
            </a:r>
            <a:r>
              <a:rPr lang="en-US" altLang="zh-CN"/>
              <a:t>30KB/s</a:t>
            </a:r>
            <a:r>
              <a:rPr lang="zh-CN" altLang="en-US"/>
              <a:t>之间，最高值位于</a:t>
            </a:r>
            <a:r>
              <a:rPr lang="en-US" altLang="zh-CN"/>
              <a:t>70KB/s</a:t>
            </a:r>
            <a:r>
              <a:rPr lang="zh-CN" altLang="en-US"/>
              <a:t>到</a:t>
            </a:r>
            <a:r>
              <a:rPr lang="en-US" altLang="zh-CN"/>
              <a:t>105KB/s</a:t>
            </a:r>
            <a:r>
              <a:rPr lang="zh-CN" altLang="en-US"/>
              <a:t>之间，平均值在</a:t>
            </a:r>
            <a:r>
              <a:rPr lang="en-US" altLang="zh-CN"/>
              <a:t>50KB/s</a:t>
            </a:r>
            <a:r>
              <a:rPr lang="zh-CN" altLang="en-US"/>
              <a:t>到</a:t>
            </a:r>
            <a:r>
              <a:rPr lang="en-US" altLang="zh-CN"/>
              <a:t>80KB/s</a:t>
            </a:r>
            <a:r>
              <a:rPr lang="zh-CN" altLang="en-US"/>
              <a:t>之间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D3D779-E82F-4054-81A8-052CD8670119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高成本智能音箱的大部分功能，我们都可以以此小成本实现！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A2ED9325-097B-440B-A34A-CE1AD9A3B8DF}" type="datetime5">
              <a:rPr lang="en-US" smtClean="0"/>
              <a:t>28-May-18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A2ED9325-097B-440B-A34A-CE1AD9A3B8DF}" type="datetime5">
              <a:rPr lang="en-US" smtClean="0"/>
              <a:t>28-May-18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r>
              <a:rPr lang="zh-CN" altLang="en-US" sz="800" dirty="0" smtClean="0"/>
              <a:t>系统结构</a:t>
            </a:r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由于我们的EMSK开发板的版本为2.3，其不具有用于音频数据输出的I2S的外设接口，因此，我们需要利用DMA的辅助，通过SPI Master外设将解码后产生的大量音频信号输出，再通过一块外置的FPGA芯片，将SPI数据转换成为音频D/A芯片能够识别的I2S数据。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在两个协议之间需要加入一个异步FIFO作为缓冲，并输出FIFO即将装满和即将耗空的标志信号，用于终止和恢复SPI发送，并保证SPI的传输速度在大部分情况下是快于I2S的。这样，才能保证系统稳定工作。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本设计中使用的MP3解码库，是由Github上使用BSD协议开源的Walkgeek mp3软件解码库修改裁剪而来。开发者需要向解码库输入接口提供mp3压缩音频数据缓冲区的指针，解码完成后，将可以得到下次解码起始点的偏移量，以及一帧以“左声道+右声道”格式放置的，可以直接送至音频D/A播放26ms的原始音频数据。由软件解码获得的原始音频数据需要送至SPI外设，从而发送到SPI-I2S数据协议转换电路。如果这部分工作由处理器完成，将会耗费大量的处理器资源。因此使用DMA代替处理器进行数据搬运将会是一个很好的选择。</a:t>
            </a:r>
          </a:p>
          <a:p>
            <a:r>
              <a:rPr lang="zh-CN" altLang="en-US"/>
              <a:t>通过申请两个相同大小的解压音频数据缓冲区，我们可以使用Ping-pong方法交替完成解码和发送。即在发送A缓冲区中的数据的同时进行下一帧的解码，将解码得到的数据放入B缓冲区中。下次则反过来，发送B缓冲区的数据，解码数据放入A缓冲区。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在优化运算之前，对解码运算中各部分函数运行时间的分析可知，大部分时间耗费在32位乘及累加运算中：原函数为了保证解码精度，防止运算过程中的溢出，采用了将32位扩展为64位数据进行运算，再将最后结果取高32位，进行最后的裁剪和输出的运算方法。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54" y="4790205"/>
            <a:ext cx="9147854" cy="2067796"/>
          </a:xfrm>
          <a:prstGeom prst="rect">
            <a:avLst/>
          </a:prstGeom>
        </p:spPr>
      </p:pic>
      <p:sp>
        <p:nvSpPr>
          <p:cNvPr id="8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108495"/>
            <a:ext cx="8221892" cy="731520"/>
          </a:xfrm>
        </p:spPr>
        <p:txBody>
          <a:bodyPr anchor="b"/>
          <a:lstStyle>
            <a:lvl1pPr marL="0" indent="0" algn="l">
              <a:buNone/>
              <a:defRPr sz="2000" baseline="0">
                <a:solidFill>
                  <a:schemeClr val="tx1"/>
                </a:solidFill>
                <a:effectLst/>
              </a:defRPr>
            </a:lvl1pPr>
            <a:lvl2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4861719"/>
            <a:ext cx="3657600" cy="396815"/>
          </a:xfrm>
        </p:spPr>
        <p:txBody>
          <a:bodyPr anchor="b"/>
          <a:lstStyle>
            <a:lvl1pPr algn="l">
              <a:buNone/>
              <a:defRPr sz="180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2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094851"/>
            <a:ext cx="8222942" cy="917516"/>
          </a:xfrm>
        </p:spPr>
        <p:txBody>
          <a:bodyPr/>
          <a:lstStyle>
            <a:lvl1pPr marL="0" indent="0" algn="l">
              <a:buNone/>
              <a:defRPr sz="2800" b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a Subtitle</a:t>
            </a:r>
          </a:p>
        </p:txBody>
      </p:sp>
      <p:sp>
        <p:nvSpPr>
          <p:cNvPr id="2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1895641"/>
            <a:ext cx="8229600" cy="1177506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a Title</a:t>
            </a:r>
          </a:p>
        </p:txBody>
      </p:sp>
      <p:pic>
        <p:nvPicPr>
          <p:cNvPr id="2050" name="Picture 2" descr="Description: cid:image004.png@01D0EF0A.9B054670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381000"/>
            <a:ext cx="13430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 userDrawn="1"/>
        </p:nvSpPr>
        <p:spPr>
          <a:xfrm>
            <a:off x="-457200" y="428498"/>
            <a:ext cx="4678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400" baseline="0" dirty="0">
                <a:solidFill>
                  <a:schemeClr val="bg2">
                    <a:lumMod val="50000"/>
                  </a:schemeClr>
                </a:solidFill>
              </a:rPr>
              <a:t>Synopsys ARC Design Competition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074" name="Picture 2" descr="Description: C:\Users\pgarden\AppData\Local\Microsoft\Windows\Temporary Internet Files\Content.Outlook\6Y0C4C91\IMG_0003.JP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099" y="5324751"/>
            <a:ext cx="1815225" cy="1305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 Sub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Picture 8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Picture 5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Picture 6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" name="Picture 4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ur Conten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57200" y="1414730"/>
            <a:ext cx="4032504" cy="2377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>
          <a:xfrm>
            <a:off x="4648200" y="1414730"/>
            <a:ext cx="4032504" cy="2377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57200" y="3965268"/>
            <a:ext cx="4032504" cy="2377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8200" y="3965268"/>
            <a:ext cx="4032504" cy="2377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4" name="Picture 13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Gray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311214"/>
            <a:ext cx="9144000" cy="50932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8332"/>
            <a:ext cx="8686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a Title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0"/>
          </p:nvPr>
        </p:nvSpPr>
        <p:spPr>
          <a:xfrm>
            <a:off x="457200" y="1414462"/>
            <a:ext cx="8229600" cy="4833937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" name="Picture 9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lumn Gra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311214"/>
            <a:ext cx="9144000" cy="50932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" name="Picture 9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3959188"/>
            <a:ext cx="9144000" cy="24416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57200" y="1414462"/>
            <a:ext cx="8220974" cy="4852988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Picture 10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 Gray Ba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398142" y="0"/>
            <a:ext cx="6745857" cy="6400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648204" y="57150"/>
            <a:ext cx="6495795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Add a Title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0"/>
          </p:nvPr>
        </p:nvSpPr>
        <p:spPr>
          <a:xfrm>
            <a:off x="241540" y="370936"/>
            <a:ext cx="1940943" cy="5877463"/>
          </a:xfrm>
        </p:spPr>
        <p:txBody>
          <a:bodyPr/>
          <a:lstStyle>
            <a:lvl1pPr marL="0" indent="0">
              <a:buFontTx/>
              <a:buNone/>
              <a:defRPr sz="2000"/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7"/>
          <p:cNvSpPr>
            <a:spLocks noGrp="1"/>
          </p:cNvSpPr>
          <p:nvPr>
            <p:ph sz="quarter" idx="11"/>
          </p:nvPr>
        </p:nvSpPr>
        <p:spPr>
          <a:xfrm>
            <a:off x="2639683" y="1414462"/>
            <a:ext cx="6275717" cy="4833937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648204" y="838200"/>
            <a:ext cx="6495795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Picture 10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 Gray Ba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400800" y="0"/>
            <a:ext cx="2743200" cy="6400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5776"/>
            <a:ext cx="57150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Add a Title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0"/>
          </p:nvPr>
        </p:nvSpPr>
        <p:spPr>
          <a:xfrm>
            <a:off x="457200" y="1414463"/>
            <a:ext cx="5715000" cy="4833936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7"/>
          <p:cNvSpPr>
            <a:spLocks noGrp="1"/>
          </p:cNvSpPr>
          <p:nvPr>
            <p:ph sz="quarter" idx="11"/>
          </p:nvPr>
        </p:nvSpPr>
        <p:spPr>
          <a:xfrm>
            <a:off x="6553200" y="228600"/>
            <a:ext cx="2438400" cy="6019800"/>
          </a:xfrm>
        </p:spPr>
        <p:txBody>
          <a:bodyPr/>
          <a:lstStyle>
            <a:lvl1pPr marL="0" indent="0">
              <a:buNone/>
              <a:defRPr sz="2000"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5719313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Picture 10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8574"/>
            <a:ext cx="8686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4462"/>
            <a:ext cx="8229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 smtClean="0"/>
            </a:lvl5pPr>
            <a:lvl6pPr>
              <a:defRPr lang="en-US" dirty="0" smtClean="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" name="Picture 9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 Left Gray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3108960" cy="6400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336925" y="65776"/>
            <a:ext cx="5807075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Add a Title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0"/>
          </p:nvPr>
        </p:nvSpPr>
        <p:spPr>
          <a:xfrm>
            <a:off x="3336925" y="1414462"/>
            <a:ext cx="5577840" cy="4833937"/>
          </a:xfrm>
        </p:spPr>
        <p:txBody>
          <a:bodyPr vert="horz" lIns="91440" tIns="45720" rIns="91440" bIns="45720" rtlCol="0">
            <a:noAutofit/>
          </a:bodyPr>
          <a:lstStyle>
            <a:lvl1pPr marL="171450" indent="-171450"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7"/>
          <p:cNvSpPr>
            <a:spLocks noGrp="1"/>
          </p:cNvSpPr>
          <p:nvPr>
            <p:ph sz="quarter" idx="11"/>
          </p:nvPr>
        </p:nvSpPr>
        <p:spPr>
          <a:xfrm>
            <a:off x="205740" y="228600"/>
            <a:ext cx="2697480" cy="6019800"/>
          </a:xfrm>
        </p:spPr>
        <p:txBody>
          <a:bodyPr/>
          <a:lstStyle>
            <a:lvl1pPr marL="171450" indent="-171450">
              <a:buFont typeface="Arial" panose="020B0604020202020204" pitchFamily="34" charset="0"/>
              <a:buChar char="•"/>
              <a:defRPr sz="2000"/>
            </a:lvl1pPr>
            <a:lvl2pPr marL="457200" indent="-227330">
              <a:buFont typeface="Arial" panose="020B0604020202020204" pitchFamily="34" charset="0"/>
              <a:buChar char="–"/>
              <a:defRPr sz="1800" baseline="0"/>
            </a:lvl2pPr>
            <a:lvl3pPr marL="690880" indent="-236855">
              <a:buFont typeface="Arial" panose="020B0604020202020204" pitchFamily="34" charset="0"/>
              <a:buChar char="–"/>
              <a:tabLst>
                <a:tab pos="690245" algn="l"/>
              </a:tabLst>
              <a:defRPr sz="1600" baseline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336925" y="838200"/>
            <a:ext cx="5807075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Picture 10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/>
          <p:nvPr/>
        </p:nvSpPr>
        <p:spPr>
          <a:xfrm>
            <a:off x="1020726" y="2558734"/>
            <a:ext cx="7129130" cy="117750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54" y="4790205"/>
            <a:ext cx="9147854" cy="2067796"/>
          </a:xfrm>
          <a:prstGeom prst="rect">
            <a:avLst/>
          </a:prstGeom>
        </p:spPr>
      </p:pic>
      <p:pic>
        <p:nvPicPr>
          <p:cNvPr id="5122" name="Picture 2" descr="Description: cid:image004.png@01D0EF0A.9B054670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328612"/>
            <a:ext cx="13430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351" y="2843832"/>
            <a:ext cx="3657298" cy="11703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183252" cy="42116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NOT Print Ver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54" y="4790205"/>
            <a:ext cx="9147854" cy="2067796"/>
          </a:xfrm>
          <a:prstGeom prst="rect">
            <a:avLst/>
          </a:prstGeom>
        </p:spPr>
      </p:pic>
      <p:sp>
        <p:nvSpPr>
          <p:cNvPr id="9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108495"/>
            <a:ext cx="8221892" cy="731520"/>
          </a:xfrm>
        </p:spPr>
        <p:txBody>
          <a:bodyPr anchor="b"/>
          <a:lstStyle>
            <a:lvl1pPr marL="0" indent="0" algn="l">
              <a:buNone/>
              <a:defRPr sz="2000" baseline="0">
                <a:solidFill>
                  <a:schemeClr val="tx1"/>
                </a:solidFill>
                <a:effectLst/>
              </a:defRPr>
            </a:lvl1pPr>
            <a:lvl2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10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4861719"/>
            <a:ext cx="3657600" cy="396815"/>
          </a:xfrm>
        </p:spPr>
        <p:txBody>
          <a:bodyPr anchor="b"/>
          <a:lstStyle>
            <a:lvl1pPr algn="l">
              <a:buNone/>
              <a:defRPr sz="180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094851"/>
            <a:ext cx="8222942" cy="917516"/>
          </a:xfrm>
        </p:spPr>
        <p:txBody>
          <a:bodyPr/>
          <a:lstStyle>
            <a:lvl1pPr marL="0" indent="0" algn="l">
              <a:buNone/>
              <a:defRPr sz="2800" b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a Subtitle</a:t>
            </a: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1895641"/>
            <a:ext cx="8229600" cy="1177506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a Title</a:t>
            </a:r>
          </a:p>
        </p:txBody>
      </p:sp>
      <p:pic>
        <p:nvPicPr>
          <p:cNvPr id="3074" name="Picture 2" descr="Description: cid:image004.png@01D0EF0A.9B054670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2007" y="383406"/>
            <a:ext cx="13430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 userDrawn="1"/>
        </p:nvSpPr>
        <p:spPr>
          <a:xfrm>
            <a:off x="-263857" y="402471"/>
            <a:ext cx="4678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400" baseline="0" dirty="0">
                <a:solidFill>
                  <a:schemeClr val="bg2">
                    <a:lumMod val="50000"/>
                  </a:schemeClr>
                </a:solidFill>
              </a:rPr>
              <a:t>Synopsys ARC Design Competition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5" name="Picture 2" descr="Description: C:\Users\pgarden\AppData\Local\Microsoft\Windows\Temporary Internet Files\Content.Outlook\6Y0C4C91\IMG_0003.JP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099" y="5324751"/>
            <a:ext cx="1815225" cy="1305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54" y="4790205"/>
            <a:ext cx="9147854" cy="2067796"/>
          </a:xfrm>
          <a:prstGeom prst="rect">
            <a:avLst/>
          </a:prstGeom>
        </p:spPr>
      </p:pic>
      <p:sp>
        <p:nvSpPr>
          <p:cNvPr id="1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094851"/>
            <a:ext cx="8222942" cy="917516"/>
          </a:xfrm>
        </p:spPr>
        <p:txBody>
          <a:bodyPr/>
          <a:lstStyle>
            <a:lvl1pPr marL="0" indent="0" algn="l">
              <a:buNone/>
              <a:defRPr sz="2800" b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a Subtitle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1895641"/>
            <a:ext cx="8229600" cy="1177506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a Title</a:t>
            </a:r>
          </a:p>
        </p:txBody>
      </p:sp>
      <p:pic>
        <p:nvPicPr>
          <p:cNvPr id="4098" name="Picture 2" descr="Description: cid:image004.png@01D0EF0A.9B054670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599" y="381000"/>
            <a:ext cx="13430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 userDrawn="1"/>
        </p:nvSpPr>
        <p:spPr>
          <a:xfrm>
            <a:off x="-533400" y="402471"/>
            <a:ext cx="4678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400" baseline="0" dirty="0">
                <a:solidFill>
                  <a:schemeClr val="bg2">
                    <a:lumMod val="50000"/>
                  </a:schemeClr>
                </a:solidFill>
              </a:rPr>
              <a:t>Synopsys ARC Design Competition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" name="Picture 2" descr="Description: C:\Users\pgarden\AppData\Local\Microsoft\Windows\Temporary Internet Files\Content.Outlook\6Y0C4C91\IMG_0003.JP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099" y="5324751"/>
            <a:ext cx="1815225" cy="1305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8574"/>
            <a:ext cx="8686800" cy="1143000"/>
          </a:xfrm>
        </p:spPr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4462"/>
            <a:ext cx="8229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Picture 7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796"/>
          <a:stretch>
            <a:fillRect/>
          </a:stretch>
        </p:blipFill>
        <p:spPr>
          <a:xfrm>
            <a:off x="0" y="1295400"/>
            <a:ext cx="9144000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95400"/>
            <a:ext cx="8686800" cy="11430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143000" y="2688609"/>
            <a:ext cx="7543800" cy="3559791"/>
          </a:xfrm>
        </p:spPr>
        <p:txBody>
          <a:bodyPr/>
          <a:lstStyle>
            <a:lvl1pPr>
              <a:spcBef>
                <a:spcPts val="1400"/>
              </a:spcBef>
              <a:spcAft>
                <a:spcPts val="0"/>
              </a:spcAft>
              <a:buFontTx/>
              <a:buNone/>
              <a:defRPr baseline="0"/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/>
              <a:t>Click to add agenda topics --- no bullets here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pic>
        <p:nvPicPr>
          <p:cNvPr id="10" name="Picture 9"/>
          <p:cNvPicPr preferRelativeResize="0"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79630" y="6449043"/>
            <a:ext cx="2984740" cy="365125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0332"/>
            <a:ext cx="9144000" cy="254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3" name="Picture 12"/>
          <p:cNvPicPr preferRelativeResize="0"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10332"/>
            <a:ext cx="7788349" cy="1253863"/>
          </a:xfrm>
        </p:spPr>
        <p:txBody>
          <a:bodyPr anchor="b">
            <a:noAutofit/>
          </a:bodyPr>
          <a:lstStyle>
            <a:lvl1pPr algn="l">
              <a:defRPr sz="3400" b="1" cap="none" baseline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Add a Title – Transition Slide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3430817"/>
            <a:ext cx="7788349" cy="1119515"/>
          </a:xfrm>
        </p:spPr>
        <p:txBody>
          <a:bodyPr anchor="t">
            <a:noAutofit/>
          </a:bodyPr>
          <a:lstStyle>
            <a:lvl1pPr marL="0" indent="0">
              <a:buNone/>
              <a:defRPr sz="2400" b="0" i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079630" y="6449043"/>
            <a:ext cx="2984740" cy="365125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2017 Synopsys, Inc.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Picture 7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2015 Synopsys, Inc. 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3079630" y="6449043"/>
            <a:ext cx="2984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tx1">
                    <a:tint val="7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Picture 8"/>
          <p:cNvPicPr preferRelativeResize="0">
            <a:picLocks noChangeAspect="1"/>
          </p:cNvPicPr>
          <p:nvPr/>
        </p:nvPicPr>
        <p:blipFill rotWithShape="1"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4"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574"/>
            <a:ext cx="868642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4462"/>
            <a:ext cx="8229600" cy="48482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5"/>
            <a:endParaRPr lang="en-US" dirty="0"/>
          </a:p>
          <a:p>
            <a:pPr lvl="5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139" y="2446592"/>
            <a:ext cx="3984426" cy="127501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54" y="4790205"/>
            <a:ext cx="9147854" cy="206779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0180" indent="-170180" algn="l" defTabSz="914400" rtl="0" eaLnBrk="1" latinLnBrk="0" hangingPunct="1"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68275" algn="l" defTabSz="914400" rtl="0" eaLnBrk="1" latinLnBrk="0" hangingPunct="1">
        <a:spcBef>
          <a:spcPts val="6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44855" indent="-176530" algn="l" defTabSz="568325" rtl="0" eaLnBrk="1" latinLnBrk="0" hangingPunct="1">
        <a:spcBef>
          <a:spcPts val="600"/>
        </a:spcBef>
        <a:buFont typeface="Arial" panose="020B0604020202020204" pitchFamily="34" charset="0"/>
        <a:buChar char="–"/>
        <a:tabLst>
          <a:tab pos="803275" algn="l"/>
        </a:tabLst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31875" indent="-174625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031875" indent="-173355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15443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S1213FocusBackgr10x7-5_96_9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5226" y="-8890"/>
            <a:ext cx="9174688" cy="68766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2532069" y="1524000"/>
            <a:ext cx="3962400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zh-CN" altLang="en-US" sz="5400" b="1" spc="150" dirty="0">
                <a:ln w="11430"/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领先创新</a:t>
            </a:r>
            <a:r>
              <a:rPr lang="en-US" altLang="zh-CN" sz="5400" b="1" spc="150" dirty="0">
                <a:ln w="11430"/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</a:p>
          <a:p>
            <a:pPr algn="ctr"/>
            <a:r>
              <a:rPr lang="en-US" altLang="zh-CN" sz="5400" b="1" spc="150" dirty="0">
                <a:ln w="11430"/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5400" b="1" spc="150" dirty="0">
                <a:ln w="11430"/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超越自我</a:t>
            </a:r>
            <a:endParaRPr lang="en-US" sz="5400" b="1" spc="150" dirty="0">
              <a:ln w="11430"/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09800" y="3138691"/>
            <a:ext cx="554058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b="1" dirty="0">
              <a:solidFill>
                <a:srgbClr val="FFC000"/>
              </a:solidFill>
            </a:endParaRPr>
          </a:p>
          <a:p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 Synopsys ARC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杯电子设计竞赛</a:t>
            </a:r>
            <a:endParaRPr lang="en-US" sz="2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sz="2000" dirty="0"/>
          </a:p>
        </p:txBody>
      </p:sp>
      <p:pic>
        <p:nvPicPr>
          <p:cNvPr id="4" name="Picture 2" descr="Description: C:\Users\pgarden\AppData\Local\Microsoft\Windows\Temporary Internet Files\Content.Outlook\6Y0C4C91\IMG_00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4876800"/>
            <a:ext cx="2224669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Description: cid:image004.png@01D0EF0A.9B05467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693" y="152400"/>
            <a:ext cx="1677198" cy="8207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圆角矩形 55"/>
          <p:cNvSpPr/>
          <p:nvPr/>
        </p:nvSpPr>
        <p:spPr>
          <a:xfrm>
            <a:off x="706343" y="923213"/>
            <a:ext cx="2017759" cy="103647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 smtClean="0"/>
              <a:t>ESP8266</a:t>
            </a:r>
          </a:p>
          <a:p>
            <a:pPr algn="r"/>
            <a:r>
              <a:rPr lang="en-US" altLang="zh-CN" dirty="0" err="1" smtClean="0"/>
              <a:t>Wifi</a:t>
            </a:r>
            <a:r>
              <a:rPr lang="zh-CN" altLang="en-US" dirty="0" smtClean="0"/>
              <a:t>模块</a:t>
            </a:r>
            <a:endParaRPr lang="zh-CN" altLang="en-US" dirty="0"/>
          </a:p>
        </p:txBody>
      </p:sp>
      <p:sp>
        <p:nvSpPr>
          <p:cNvPr id="1796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6" y="-123190"/>
            <a:ext cx="4093748" cy="887095"/>
          </a:xfrm>
        </p:spPr>
        <p:txBody>
          <a:bodyPr/>
          <a:lstStyle/>
          <a:p>
            <a:r>
              <a:rPr lang="zh-CN" altLang="en-US" dirty="0"/>
              <a:t>设计</a:t>
            </a:r>
            <a:r>
              <a:rPr lang="zh-CN" altLang="en-US" dirty="0" smtClean="0"/>
              <a:t>实现</a:t>
            </a:r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下箭头 5"/>
          <p:cNvSpPr/>
          <p:nvPr/>
        </p:nvSpPr>
        <p:spPr>
          <a:xfrm rot="5400000">
            <a:off x="4081717" y="605103"/>
            <a:ext cx="296761" cy="2152308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70271" y="2473403"/>
            <a:ext cx="7885430" cy="4014470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下箭头 29"/>
          <p:cNvSpPr/>
          <p:nvPr/>
        </p:nvSpPr>
        <p:spPr>
          <a:xfrm rot="16200000">
            <a:off x="4062348" y="140382"/>
            <a:ext cx="335499" cy="2152307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919826" y="3108403"/>
            <a:ext cx="1295400" cy="5334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网络音乐</a:t>
            </a:r>
          </a:p>
        </p:txBody>
      </p:sp>
      <p:sp>
        <p:nvSpPr>
          <p:cNvPr id="37" name="圆角矩形 36"/>
          <p:cNvSpPr/>
          <p:nvPr/>
        </p:nvSpPr>
        <p:spPr>
          <a:xfrm>
            <a:off x="913476" y="4290773"/>
            <a:ext cx="1295400" cy="5334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本地音乐</a:t>
            </a:r>
          </a:p>
        </p:txBody>
      </p:sp>
      <p:sp>
        <p:nvSpPr>
          <p:cNvPr id="38" name="下箭头 37"/>
          <p:cNvSpPr/>
          <p:nvPr/>
        </p:nvSpPr>
        <p:spPr>
          <a:xfrm rot="14220000">
            <a:off x="2553046" y="3894533"/>
            <a:ext cx="144145" cy="89916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下箭头 38"/>
          <p:cNvSpPr/>
          <p:nvPr/>
        </p:nvSpPr>
        <p:spPr>
          <a:xfrm rot="18060000">
            <a:off x="2593686" y="3114753"/>
            <a:ext cx="144145" cy="89916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3088351" y="3051888"/>
            <a:ext cx="738505" cy="189166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音频解码</a:t>
            </a:r>
          </a:p>
        </p:txBody>
      </p:sp>
      <p:sp>
        <p:nvSpPr>
          <p:cNvPr id="41" name="右箭头 40"/>
          <p:cNvSpPr/>
          <p:nvPr/>
        </p:nvSpPr>
        <p:spPr>
          <a:xfrm>
            <a:off x="4383135" y="4075956"/>
            <a:ext cx="1128396" cy="46741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圆角矩形 41"/>
          <p:cNvSpPr/>
          <p:nvPr/>
        </p:nvSpPr>
        <p:spPr>
          <a:xfrm>
            <a:off x="5586283" y="2910413"/>
            <a:ext cx="886161" cy="302601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SPI-I2S</a:t>
            </a:r>
            <a:r>
              <a:rPr lang="zh-CN" altLang="en-US" dirty="0"/>
              <a:t>转换电路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4372957" y="3584180"/>
            <a:ext cx="1234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音频输出</a:t>
            </a:r>
          </a:p>
        </p:txBody>
      </p:sp>
      <p:sp>
        <p:nvSpPr>
          <p:cNvPr id="44" name="圆角矩形 43"/>
          <p:cNvSpPr/>
          <p:nvPr/>
        </p:nvSpPr>
        <p:spPr>
          <a:xfrm>
            <a:off x="913476" y="5337888"/>
            <a:ext cx="1295400" cy="5334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显示控制</a:t>
            </a:r>
          </a:p>
        </p:txBody>
      </p:sp>
      <p:sp>
        <p:nvSpPr>
          <p:cNvPr id="46" name="右箭头 45"/>
          <p:cNvSpPr/>
          <p:nvPr/>
        </p:nvSpPr>
        <p:spPr>
          <a:xfrm>
            <a:off x="6589186" y="4100454"/>
            <a:ext cx="1068307" cy="474476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圆角矩形 46"/>
          <p:cNvSpPr/>
          <p:nvPr/>
        </p:nvSpPr>
        <p:spPr>
          <a:xfrm>
            <a:off x="7675592" y="2910413"/>
            <a:ext cx="767079" cy="3020307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/>
              <a:t>播放电路</a:t>
            </a:r>
          </a:p>
        </p:txBody>
      </p:sp>
      <p:sp>
        <p:nvSpPr>
          <p:cNvPr id="48" name="矩形 47"/>
          <p:cNvSpPr/>
          <p:nvPr/>
        </p:nvSpPr>
        <p:spPr>
          <a:xfrm>
            <a:off x="848707" y="2605483"/>
            <a:ext cx="3426546" cy="3711575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852225" y="5903068"/>
            <a:ext cx="2378394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dirty="0"/>
              <a:t>ARC EM Starter Kit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6404151" y="6077571"/>
            <a:ext cx="2151550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2000" dirty="0" err="1">
                <a:sym typeface="+mn-ea"/>
              </a:rPr>
              <a:t>i</a:t>
            </a:r>
            <a:r>
              <a:rPr lang="zh-CN" altLang="en-US" sz="2000" dirty="0">
                <a:sym typeface="+mn-ea"/>
              </a:rPr>
              <a:t>Rhythm</a:t>
            </a:r>
            <a:r>
              <a:rPr lang="zh-CN" altLang="en-US" sz="2000" dirty="0" smtClean="0">
                <a:sym typeface="+mn-ea"/>
              </a:rPr>
              <a:t>网络音箱</a:t>
            </a:r>
            <a:endParaRPr lang="zh-CN" altLang="en-US" sz="2000" dirty="0"/>
          </a:p>
        </p:txBody>
      </p:sp>
      <p:pic>
        <p:nvPicPr>
          <p:cNvPr id="51" name="图片 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6758" y="932367"/>
            <a:ext cx="1450578" cy="1086962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6766" y="954908"/>
            <a:ext cx="916305" cy="1064421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685503" y="1844846"/>
            <a:ext cx="1099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爬取音乐</a:t>
            </a:r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3652613" y="768145"/>
            <a:ext cx="135318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" dirty="0" smtClean="0"/>
              <a:t>HTTP</a:t>
            </a:r>
            <a:r>
              <a:rPr lang="zh-CN" altLang="en-US" sz="1700" dirty="0" smtClean="0"/>
              <a:t>方法</a:t>
            </a:r>
            <a:endParaRPr lang="zh-CN" altLang="en-US" sz="1700" dirty="0"/>
          </a:p>
        </p:txBody>
      </p:sp>
      <p:sp>
        <p:nvSpPr>
          <p:cNvPr id="34" name="文本框 33"/>
          <p:cNvSpPr txBox="1"/>
          <p:nvPr/>
        </p:nvSpPr>
        <p:spPr>
          <a:xfrm>
            <a:off x="5576758" y="2537448"/>
            <a:ext cx="900113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dirty="0" smtClean="0"/>
              <a:t>FPGA</a:t>
            </a:r>
            <a:endParaRPr lang="zh-CN" altLang="en-US" sz="2000" dirty="0"/>
          </a:p>
        </p:txBody>
      </p:sp>
      <p:sp>
        <p:nvSpPr>
          <p:cNvPr id="35" name="文本框 34"/>
          <p:cNvSpPr txBox="1"/>
          <p:nvPr/>
        </p:nvSpPr>
        <p:spPr>
          <a:xfrm>
            <a:off x="4580994" y="4700278"/>
            <a:ext cx="74215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dirty="0" smtClean="0"/>
              <a:t>SPI</a:t>
            </a:r>
            <a:endParaRPr lang="zh-CN" altLang="en-US" sz="2000" dirty="0"/>
          </a:p>
        </p:txBody>
      </p:sp>
      <p:sp>
        <p:nvSpPr>
          <p:cNvPr id="45" name="文本框 44"/>
          <p:cNvSpPr txBox="1"/>
          <p:nvPr/>
        </p:nvSpPr>
        <p:spPr>
          <a:xfrm>
            <a:off x="6735578" y="4649417"/>
            <a:ext cx="74215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dirty="0" smtClean="0"/>
              <a:t>I2S</a:t>
            </a:r>
            <a:endParaRPr lang="zh-CN" altLang="en-US" sz="2000" dirty="0"/>
          </a:p>
        </p:txBody>
      </p:sp>
      <p:sp>
        <p:nvSpPr>
          <p:cNvPr id="3" name="上下箭头 2"/>
          <p:cNvSpPr/>
          <p:nvPr/>
        </p:nvSpPr>
        <p:spPr>
          <a:xfrm>
            <a:off x="1377948" y="2181757"/>
            <a:ext cx="366456" cy="814073"/>
          </a:xfrm>
          <a:prstGeom prst="upDownArrow">
            <a:avLst/>
          </a:prstGeom>
          <a:solidFill>
            <a:srgbClr val="926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1667743" y="2126280"/>
            <a:ext cx="74215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dirty="0" smtClean="0"/>
              <a:t>串口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618" y="5008641"/>
            <a:ext cx="1289969" cy="9220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758" y="5100388"/>
            <a:ext cx="906611" cy="90661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01" y="1101712"/>
            <a:ext cx="729619" cy="7133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4" y="-228600"/>
            <a:ext cx="6685916" cy="1143000"/>
          </a:xfrm>
        </p:spPr>
        <p:txBody>
          <a:bodyPr/>
          <a:lstStyle/>
          <a:p>
            <a:r>
              <a:rPr lang="zh-CN" altLang="en-US" dirty="0"/>
              <a:t>设计</a:t>
            </a:r>
            <a:r>
              <a:rPr lang="zh-CN" altLang="en-US" dirty="0" smtClean="0"/>
              <a:t>实现</a:t>
            </a:r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圆角矩形 39"/>
          <p:cNvSpPr/>
          <p:nvPr/>
        </p:nvSpPr>
        <p:spPr>
          <a:xfrm>
            <a:off x="395605" y="852667"/>
            <a:ext cx="1680210" cy="1125537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SPI</a:t>
            </a:r>
            <a:r>
              <a:rPr lang="zh-CN" altLang="en-US"/>
              <a:t>数据输入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365443" y="2459207"/>
            <a:ext cx="1733550" cy="10668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FIFO</a:t>
            </a:r>
            <a:r>
              <a:rPr lang="zh-CN" altLang="en-US" dirty="0"/>
              <a:t>缓冲</a:t>
            </a:r>
          </a:p>
        </p:txBody>
      </p:sp>
      <p:sp>
        <p:nvSpPr>
          <p:cNvPr id="7" name="右箭头 6"/>
          <p:cNvSpPr/>
          <p:nvPr/>
        </p:nvSpPr>
        <p:spPr>
          <a:xfrm rot="5400000">
            <a:off x="926731" y="2028621"/>
            <a:ext cx="617958" cy="30226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 descr="F{VKGT4JCXZ1FX(191MM1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3296997"/>
            <a:ext cx="6184900" cy="1768137"/>
          </a:xfrm>
          <a:prstGeom prst="rect">
            <a:avLst/>
          </a:prstGeom>
        </p:spPr>
      </p:pic>
      <p:pic>
        <p:nvPicPr>
          <p:cNvPr id="13" name="图片 12" descr="N}~[5Y{NJKI1O_W)JPF_)$J"/>
          <p:cNvPicPr>
            <a:picLocks noChangeAspect="1"/>
          </p:cNvPicPr>
          <p:nvPr/>
        </p:nvPicPr>
        <p:blipFill rotWithShape="1">
          <a:blip r:embed="rId4"/>
          <a:srcRect t="1" b="-32337"/>
          <a:stretch>
            <a:fillRect/>
          </a:stretch>
        </p:blipFill>
        <p:spPr>
          <a:xfrm>
            <a:off x="2514600" y="760703"/>
            <a:ext cx="5523230" cy="23555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209800" y="2786348"/>
            <a:ext cx="60966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作用：匹配</a:t>
            </a:r>
            <a:r>
              <a:rPr lang="en-US" altLang="zh-CN" dirty="0" smtClean="0"/>
              <a:t>SPI</a:t>
            </a:r>
            <a:r>
              <a:rPr lang="zh-CN" altLang="en-US" dirty="0" smtClean="0"/>
              <a:t>和</a:t>
            </a:r>
            <a:r>
              <a:rPr lang="en-US" altLang="zh-CN" dirty="0" smtClean="0"/>
              <a:t>I2S</a:t>
            </a:r>
            <a:r>
              <a:rPr lang="zh-CN" altLang="en-US" dirty="0" smtClean="0"/>
              <a:t>之间不同的传输速度</a:t>
            </a:r>
            <a:endParaRPr lang="en-US" altLang="zh-CN" dirty="0"/>
          </a:p>
        </p:txBody>
      </p:sp>
      <p:sp>
        <p:nvSpPr>
          <p:cNvPr id="8" name="圆角矩形 7"/>
          <p:cNvSpPr/>
          <p:nvPr/>
        </p:nvSpPr>
        <p:spPr>
          <a:xfrm>
            <a:off x="395605" y="3910878"/>
            <a:ext cx="1733550" cy="116002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I2S</a:t>
            </a:r>
            <a:r>
              <a:rPr lang="zh-CN" altLang="en-US" dirty="0"/>
              <a:t>数据输出</a:t>
            </a:r>
          </a:p>
        </p:txBody>
      </p:sp>
      <p:pic>
        <p:nvPicPr>
          <p:cNvPr id="15" name="图片 14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568" y="5076840"/>
            <a:ext cx="5544185" cy="1754765"/>
          </a:xfrm>
          <a:prstGeom prst="rect">
            <a:avLst/>
          </a:prstGeom>
          <a:ln>
            <a:noFill/>
          </a:ln>
        </p:spPr>
      </p:pic>
      <p:sp>
        <p:nvSpPr>
          <p:cNvPr id="41" name="右箭头 40"/>
          <p:cNvSpPr/>
          <p:nvPr/>
        </p:nvSpPr>
        <p:spPr>
          <a:xfrm rot="5400000">
            <a:off x="929432" y="3544284"/>
            <a:ext cx="636686" cy="30226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65443" y="5657450"/>
            <a:ext cx="1428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512886"/>
                </a:solidFill>
              </a:rPr>
              <a:t>SPI-I2S</a:t>
            </a:r>
            <a:r>
              <a:rPr lang="zh-CN" altLang="en-US" dirty="0" smtClean="0">
                <a:solidFill>
                  <a:srgbClr val="512886"/>
                </a:solidFill>
              </a:rPr>
              <a:t>转换电路设计图：</a:t>
            </a:r>
            <a:endParaRPr lang="zh-CN" altLang="en-US" dirty="0">
              <a:solidFill>
                <a:srgbClr val="512886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410200"/>
            <a:ext cx="1278305" cy="127830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486399" y="189202"/>
            <a:ext cx="34696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SPI-I2S</a:t>
            </a:r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协议转换电路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5" y="-228600"/>
            <a:ext cx="2848610" cy="1143000"/>
          </a:xfrm>
        </p:spPr>
        <p:txBody>
          <a:bodyPr/>
          <a:lstStyle/>
          <a:p>
            <a:r>
              <a:rPr lang="zh-CN" altLang="en-US" dirty="0"/>
              <a:t>设计实现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右箭头 6"/>
          <p:cNvSpPr/>
          <p:nvPr/>
        </p:nvSpPr>
        <p:spPr>
          <a:xfrm>
            <a:off x="1851025" y="2224405"/>
            <a:ext cx="762000" cy="4572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743200" y="1524000"/>
            <a:ext cx="1066800" cy="1981200"/>
          </a:xfrm>
          <a:prstGeom prst="rect">
            <a:avLst/>
          </a:prstGeom>
          <a:solidFill>
            <a:srgbClr val="E2D4F3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332230" y="2268855"/>
            <a:ext cx="658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SPI</a:t>
            </a:r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>
            <a:off x="3978910" y="2224405"/>
            <a:ext cx="762000" cy="4572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43145" y="2268855"/>
            <a:ext cx="658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I2S</a:t>
            </a:r>
          </a:p>
        </p:txBody>
      </p:sp>
      <p:cxnSp>
        <p:nvCxnSpPr>
          <p:cNvPr id="12" name="直接箭头连接符 11"/>
          <p:cNvCxnSpPr/>
          <p:nvPr/>
        </p:nvCxnSpPr>
        <p:spPr>
          <a:xfrm>
            <a:off x="2743200" y="3429000"/>
            <a:ext cx="14478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251325" y="3244850"/>
            <a:ext cx="1250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FIFO</a:t>
            </a:r>
            <a:r>
              <a:rPr lang="zh-CN" altLang="en-US"/>
              <a:t>将空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251325" y="1524000"/>
            <a:ext cx="1250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FIFO</a:t>
            </a:r>
            <a:r>
              <a:rPr lang="zh-CN" altLang="en-US"/>
              <a:t>将满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073775" y="1524000"/>
            <a:ext cx="1946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控制</a:t>
            </a:r>
            <a:r>
              <a:rPr lang="en-US" altLang="zh-CN"/>
              <a:t>IO</a:t>
            </a:r>
            <a:r>
              <a:rPr lang="zh-CN" altLang="en-US"/>
              <a:t>电平复位</a:t>
            </a:r>
          </a:p>
        </p:txBody>
      </p:sp>
      <p:cxnSp>
        <p:nvCxnSpPr>
          <p:cNvPr id="16" name="肘形连接符 15"/>
          <p:cNvCxnSpPr/>
          <p:nvPr/>
        </p:nvCxnSpPr>
        <p:spPr>
          <a:xfrm>
            <a:off x="6473190" y="2022475"/>
            <a:ext cx="765810" cy="201930"/>
          </a:xfrm>
          <a:prstGeom prst="bentConnector3">
            <a:avLst>
              <a:gd name="adj1" fmla="val 50083"/>
            </a:avLst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073775" y="2681605"/>
            <a:ext cx="1946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控制</a:t>
            </a:r>
            <a:r>
              <a:rPr lang="en-US" altLang="zh-CN"/>
              <a:t>IO</a:t>
            </a:r>
            <a:r>
              <a:rPr lang="zh-CN" altLang="en-US"/>
              <a:t>电平置位</a:t>
            </a:r>
          </a:p>
        </p:txBody>
      </p:sp>
      <p:cxnSp>
        <p:nvCxnSpPr>
          <p:cNvPr id="18" name="肘形连接符 17"/>
          <p:cNvCxnSpPr/>
          <p:nvPr/>
        </p:nvCxnSpPr>
        <p:spPr>
          <a:xfrm flipH="1">
            <a:off x="6402705" y="3049905"/>
            <a:ext cx="765810" cy="201930"/>
          </a:xfrm>
          <a:prstGeom prst="bentConnector3">
            <a:avLst>
              <a:gd name="adj1" fmla="val 50083"/>
            </a:avLst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879792" y="4034155"/>
            <a:ext cx="7722235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"/>
            </a:pPr>
            <a:r>
              <a:rPr lang="en-US" altLang="zh-CN" dirty="0" err="1"/>
              <a:t>v</a:t>
            </a:r>
            <a:r>
              <a:rPr lang="en-US" altLang="zh-CN" baseline="-25000" dirty="0" err="1"/>
              <a:t>SPI</a:t>
            </a:r>
            <a:r>
              <a:rPr lang="en-US" altLang="zh-CN" dirty="0"/>
              <a:t>&gt;v</a:t>
            </a:r>
            <a:r>
              <a:rPr lang="en-US" altLang="zh-CN" baseline="-25000" dirty="0"/>
              <a:t>I2S</a:t>
            </a:r>
            <a:r>
              <a:rPr lang="en-US" altLang="zh-CN" dirty="0"/>
              <a:t>,FIFO</a:t>
            </a:r>
            <a:r>
              <a:rPr lang="zh-CN" altLang="en-US" dirty="0"/>
              <a:t>缓冲区必将填满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"/>
            </a:pPr>
            <a:r>
              <a:rPr lang="zh-CN" altLang="en-US" dirty="0"/>
              <a:t>若</a:t>
            </a:r>
            <a:r>
              <a:rPr lang="en-US" altLang="zh-CN" dirty="0"/>
              <a:t>FIFO</a:t>
            </a:r>
            <a:r>
              <a:rPr lang="zh-CN" altLang="en-US" dirty="0"/>
              <a:t>将填满</a:t>
            </a:r>
            <a:r>
              <a:rPr lang="zh-CN" altLang="en-US" dirty="0" smtClean="0"/>
              <a:t>，</a:t>
            </a:r>
            <a:r>
              <a:rPr lang="en-US" altLang="zh-CN" dirty="0" smtClean="0"/>
              <a:t>IO</a:t>
            </a:r>
            <a:r>
              <a:rPr lang="zh-CN" altLang="en-US" dirty="0"/>
              <a:t>电平复位，</a:t>
            </a:r>
            <a:r>
              <a:rPr lang="en-US" altLang="zh-CN" dirty="0"/>
              <a:t>Music </a:t>
            </a:r>
            <a:r>
              <a:rPr lang="en-US" altLang="zh-CN" dirty="0" smtClean="0"/>
              <a:t>Task</a:t>
            </a:r>
            <a:r>
              <a:rPr lang="zh-CN" altLang="en-US" dirty="0"/>
              <a:t>挂起</a:t>
            </a:r>
            <a:r>
              <a:rPr lang="zh-CN" altLang="en-US" dirty="0" smtClean="0"/>
              <a:t>，</a:t>
            </a:r>
            <a:r>
              <a:rPr lang="en-US" altLang="zh-CN" dirty="0" smtClean="0"/>
              <a:t>mp3</a:t>
            </a:r>
            <a:r>
              <a:rPr lang="zh-CN" altLang="en-US" dirty="0" smtClean="0"/>
              <a:t>解码</a:t>
            </a:r>
            <a:r>
              <a:rPr lang="zh-CN" altLang="en-US" dirty="0"/>
              <a:t>与</a:t>
            </a:r>
            <a:r>
              <a:rPr lang="en-US" altLang="zh-CN" dirty="0"/>
              <a:t>SPI</a:t>
            </a:r>
            <a:r>
              <a:rPr lang="zh-CN" altLang="en-US" dirty="0" smtClean="0"/>
              <a:t>传输</a:t>
            </a:r>
            <a:r>
              <a:rPr lang="zh-CN" altLang="en-US" dirty="0"/>
              <a:t>中止</a:t>
            </a:r>
            <a:r>
              <a:rPr lang="zh-CN" altLang="en-US" dirty="0" smtClean="0"/>
              <a:t>，</a:t>
            </a:r>
            <a:r>
              <a:rPr lang="en-US" altLang="zh-CN" dirty="0" smtClean="0"/>
              <a:t>Net Task</a:t>
            </a:r>
            <a:r>
              <a:rPr lang="zh-CN" altLang="en-US" dirty="0"/>
              <a:t>开始</a:t>
            </a:r>
            <a:r>
              <a:rPr lang="zh-CN" altLang="en-US" dirty="0" smtClean="0"/>
              <a:t>执行。</a:t>
            </a:r>
            <a:endParaRPr lang="zh-CN" altLang="en-US" dirty="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"/>
            </a:pPr>
            <a:r>
              <a:rPr lang="zh-CN" altLang="en-US" dirty="0"/>
              <a:t>若</a:t>
            </a:r>
            <a:r>
              <a:rPr lang="en-US" altLang="zh-CN" dirty="0"/>
              <a:t>FIFO</a:t>
            </a:r>
            <a:r>
              <a:rPr lang="zh-CN" altLang="en-US" dirty="0"/>
              <a:t>将空</a:t>
            </a:r>
            <a:r>
              <a:rPr lang="zh-CN" altLang="en-US" dirty="0" smtClean="0"/>
              <a:t>，</a:t>
            </a:r>
            <a:r>
              <a:rPr lang="en-US" altLang="zh-CN" dirty="0" smtClean="0"/>
              <a:t>IO</a:t>
            </a:r>
            <a:r>
              <a:rPr lang="zh-CN" altLang="en-US" dirty="0"/>
              <a:t>电平置位，</a:t>
            </a:r>
            <a:r>
              <a:rPr lang="en-US" altLang="zh-CN" dirty="0">
                <a:sym typeface="+mn-ea"/>
              </a:rPr>
              <a:t>Music </a:t>
            </a:r>
            <a:r>
              <a:rPr lang="en-US" altLang="zh-CN" dirty="0" smtClean="0">
                <a:sym typeface="+mn-ea"/>
              </a:rPr>
              <a:t>Task</a:t>
            </a:r>
            <a:r>
              <a:rPr lang="zh-CN" altLang="en-US" dirty="0" smtClean="0">
                <a:sym typeface="+mn-ea"/>
              </a:rPr>
              <a:t>恢复，</a:t>
            </a:r>
            <a:r>
              <a:rPr lang="en-US" altLang="zh-CN" dirty="0" smtClean="0">
                <a:sym typeface="+mn-ea"/>
              </a:rPr>
              <a:t>mp3</a:t>
            </a:r>
            <a:r>
              <a:rPr lang="zh-CN" altLang="en-US" dirty="0" smtClean="0"/>
              <a:t>解码与</a:t>
            </a:r>
            <a:r>
              <a:rPr lang="en-US" altLang="zh-CN" dirty="0"/>
              <a:t>SPI</a:t>
            </a:r>
            <a:r>
              <a:rPr lang="zh-CN" altLang="en-US" dirty="0" smtClean="0"/>
              <a:t>传输</a:t>
            </a:r>
            <a:r>
              <a:rPr lang="zh-CN" altLang="en-US" dirty="0"/>
              <a:t>继续</a:t>
            </a:r>
            <a:r>
              <a:rPr lang="zh-CN" altLang="en-US" dirty="0" smtClean="0"/>
              <a:t>执行。</a:t>
            </a:r>
            <a:endParaRPr lang="zh-CN" altLang="en-US" dirty="0"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867400" y="197465"/>
            <a:ext cx="3276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外部</a:t>
            </a: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FIFO</a:t>
            </a:r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控制流程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 -0.25  E" pathEditMode="relative" ptsTypes="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3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69 -0.244352 L 0.000069 0.005648 " pathEditMode="relative" rAng="0" ptsTypes="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3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3" presetClass="entr" presetSubtype="1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3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bldLvl="0" animBg="1"/>
      <p:bldP spid="7" grpId="3" bldLvl="0" animBg="1"/>
      <p:bldP spid="9" grpId="0"/>
      <p:bldP spid="9" grpId="1"/>
      <p:bldP spid="2" grpId="1"/>
      <p:bldP spid="3" grpId="0"/>
      <p:bldP spid="3" grpId="1"/>
      <p:bldP spid="14" grpId="0"/>
      <p:bldP spid="14" grpId="1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5" y="-228600"/>
            <a:ext cx="2848610" cy="1143000"/>
          </a:xfrm>
        </p:spPr>
        <p:txBody>
          <a:bodyPr/>
          <a:lstStyle/>
          <a:p>
            <a:r>
              <a:rPr lang="zh-CN" altLang="en-US" dirty="0"/>
              <a:t>设计实现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右箭头 40"/>
          <p:cNvSpPr/>
          <p:nvPr/>
        </p:nvSpPr>
        <p:spPr>
          <a:xfrm>
            <a:off x="3353608" y="5737784"/>
            <a:ext cx="2447925" cy="30226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1517188" y="5646344"/>
            <a:ext cx="1619250" cy="48514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软件</a:t>
            </a:r>
            <a:r>
              <a:rPr lang="en-US" altLang="zh-CN" dirty="0" smtClean="0"/>
              <a:t>mp3</a:t>
            </a:r>
            <a:r>
              <a:rPr lang="zh-CN" altLang="en-US" dirty="0" smtClean="0"/>
              <a:t>解码</a:t>
            </a:r>
            <a:endParaRPr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5964093" y="5646344"/>
            <a:ext cx="1619250" cy="48514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DMA</a:t>
            </a:r>
            <a:r>
              <a:rPr lang="zh-CN" altLang="en-US"/>
              <a:t>传输</a:t>
            </a:r>
          </a:p>
        </p:txBody>
      </p:sp>
      <p:graphicFrame>
        <p:nvGraphicFramePr>
          <p:cNvPr id="12" name="表格 11"/>
          <p:cNvGraphicFramePr/>
          <p:nvPr/>
        </p:nvGraphicFramePr>
        <p:xfrm>
          <a:off x="632401" y="2191863"/>
          <a:ext cx="2814723" cy="473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7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27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7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27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27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27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274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274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274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7329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文本框 12"/>
          <p:cNvSpPr txBox="1"/>
          <p:nvPr/>
        </p:nvSpPr>
        <p:spPr>
          <a:xfrm>
            <a:off x="838893" y="1720120"/>
            <a:ext cx="25227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mp3</a:t>
            </a:r>
            <a:r>
              <a:rPr lang="zh-CN" altLang="en-US" sz="1600" dirty="0"/>
              <a:t>压缩音频数据</a:t>
            </a:r>
            <a:r>
              <a:rPr lang="zh-CN" altLang="en-US" sz="1600" dirty="0" smtClean="0"/>
              <a:t>缓冲区</a:t>
            </a:r>
            <a:endParaRPr lang="zh-CN" altLang="en-US" sz="1600" dirty="0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053447" y="2657439"/>
            <a:ext cx="0" cy="486532"/>
          </a:xfrm>
          <a:prstGeom prst="straightConnector1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右箭头 14"/>
          <p:cNvSpPr/>
          <p:nvPr/>
        </p:nvSpPr>
        <p:spPr>
          <a:xfrm>
            <a:off x="1303596" y="2677257"/>
            <a:ext cx="1099333" cy="391128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 flipH="1">
            <a:off x="2626618" y="2665160"/>
            <a:ext cx="1366" cy="524038"/>
          </a:xfrm>
          <a:prstGeom prst="straightConnector1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295713" y="3097804"/>
            <a:ext cx="105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开始指针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402861" y="3189036"/>
            <a:ext cx="1108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偏移指针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219067" y="3143971"/>
            <a:ext cx="1256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解码后传输指针偏移</a:t>
            </a:r>
          </a:p>
        </p:txBody>
      </p:sp>
      <p:graphicFrame>
        <p:nvGraphicFramePr>
          <p:cNvPr id="22" name="表格 21"/>
          <p:cNvGraphicFramePr/>
          <p:nvPr>
            <p:extLst>
              <p:ext uri="{D42A27DB-BD31-4B8C-83A1-F6EECF244321}">
                <p14:modId xmlns:p14="http://schemas.microsoft.com/office/powerpoint/2010/main" val="4279573663"/>
              </p:ext>
            </p:extLst>
          </p:nvPr>
        </p:nvGraphicFramePr>
        <p:xfrm>
          <a:off x="4896000" y="2000606"/>
          <a:ext cx="301180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6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左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右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左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右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左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右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" name="文本框 24"/>
          <p:cNvSpPr txBox="1"/>
          <p:nvPr/>
        </p:nvSpPr>
        <p:spPr>
          <a:xfrm>
            <a:off x="3736860" y="1751686"/>
            <a:ext cx="1263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解码输出</a:t>
            </a:r>
            <a:endParaRPr lang="zh-CN" altLang="en-US" sz="1600" dirty="0"/>
          </a:p>
        </p:txBody>
      </p:sp>
      <p:sp>
        <p:nvSpPr>
          <p:cNvPr id="26" name="右箭头 25"/>
          <p:cNvSpPr/>
          <p:nvPr/>
        </p:nvSpPr>
        <p:spPr>
          <a:xfrm>
            <a:off x="3934980" y="2032356"/>
            <a:ext cx="544830" cy="30226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8135620" y="3327400"/>
            <a:ext cx="11569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SPI</a:t>
            </a:r>
            <a:r>
              <a:rPr lang="zh-CN" altLang="en-US" sz="1600" dirty="0"/>
              <a:t>发送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4785880" y="1693901"/>
            <a:ext cx="27114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解码后</a:t>
            </a:r>
            <a:r>
              <a:rPr lang="en-US" altLang="zh-CN" sz="1600" dirty="0" smtClean="0"/>
              <a:t>PCM</a:t>
            </a:r>
            <a:r>
              <a:rPr lang="zh-CN" altLang="en-US" sz="1600" dirty="0" smtClean="0"/>
              <a:t>数据缓冲</a:t>
            </a:r>
            <a:r>
              <a:rPr lang="en-US" altLang="zh-CN" sz="1600" dirty="0"/>
              <a:t>A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4805679" y="3218180"/>
            <a:ext cx="3011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解码后</a:t>
            </a:r>
            <a:r>
              <a:rPr lang="en-US" altLang="zh-CN" sz="1600" dirty="0"/>
              <a:t>PCM</a:t>
            </a:r>
            <a:r>
              <a:rPr lang="zh-CN" altLang="en-US" sz="1600" dirty="0"/>
              <a:t>数据</a:t>
            </a:r>
            <a:r>
              <a:rPr lang="zh-CN" altLang="en-US" sz="1600" dirty="0" smtClean="0"/>
              <a:t>缓冲</a:t>
            </a:r>
            <a:r>
              <a:rPr lang="en-US" altLang="zh-CN" sz="1600" dirty="0" smtClean="0"/>
              <a:t>B</a:t>
            </a:r>
            <a:endParaRPr lang="en-US" altLang="zh-CN" sz="1600" dirty="0"/>
          </a:p>
        </p:txBody>
      </p:sp>
      <p:graphicFrame>
        <p:nvGraphicFramePr>
          <p:cNvPr id="33" name="表格 32"/>
          <p:cNvGraphicFramePr/>
          <p:nvPr>
            <p:extLst>
              <p:ext uri="{D42A27DB-BD31-4B8C-83A1-F6EECF244321}">
                <p14:modId xmlns:p14="http://schemas.microsoft.com/office/powerpoint/2010/main" val="1053729420"/>
              </p:ext>
            </p:extLst>
          </p:nvPr>
        </p:nvGraphicFramePr>
        <p:xfrm>
          <a:off x="4896000" y="3555365"/>
          <a:ext cx="301180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6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464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左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右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左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右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左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右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8" name="矩形 47"/>
          <p:cNvSpPr/>
          <p:nvPr/>
        </p:nvSpPr>
        <p:spPr>
          <a:xfrm>
            <a:off x="393065" y="1295401"/>
            <a:ext cx="3356610" cy="3030220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214995" y="3587115"/>
            <a:ext cx="478155" cy="30226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5269230" y="4216400"/>
            <a:ext cx="2247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Ping-pong</a:t>
            </a:r>
            <a:r>
              <a:rPr lang="zh-CN" altLang="en-US" dirty="0"/>
              <a:t>方式传输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6186688" y="189884"/>
            <a:ext cx="2991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Mp3</a:t>
            </a:r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解码及输出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69 0.000000 L 0.000625 -0.233981 " pathEditMode="relative" rAng="0" ptsTypes="">
                                      <p:cBhvr>
                                        <p:cTn id="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917 -0.243056 " pathEditMode="relative" rAng="0" ptsTypes="">
                                      <p:cBhvr>
                                        <p:cTn id="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1736 0.226019 " pathEditMode="relative" rAng="0" ptsTypes="">
                                      <p:cBhvr>
                                        <p:cTn id="1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5694 0.231111 " pathEditMode="relative" rAng="0" ptsTypes="">
                                      <p:cBhvr>
                                        <p:cTn id="1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30" grpId="0"/>
      <p:bldP spid="4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5" y="-228600"/>
            <a:ext cx="2848610" cy="1143000"/>
          </a:xfrm>
        </p:spPr>
        <p:txBody>
          <a:bodyPr/>
          <a:lstStyle/>
          <a:p>
            <a:r>
              <a:rPr lang="zh-CN" altLang="en-US" dirty="0"/>
              <a:t>设计实现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6096001" y="189202"/>
            <a:ext cx="28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算法优化：加速前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00848" y="914400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位数据</a:t>
            </a:r>
          </a:p>
        </p:txBody>
      </p:sp>
      <p:sp>
        <p:nvSpPr>
          <p:cNvPr id="12" name="矩形 11"/>
          <p:cNvSpPr/>
          <p:nvPr/>
        </p:nvSpPr>
        <p:spPr>
          <a:xfrm>
            <a:off x="4445953" y="914400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位数据</a:t>
            </a:r>
          </a:p>
        </p:txBody>
      </p:sp>
      <p:sp>
        <p:nvSpPr>
          <p:cNvPr id="15" name="矩形 14"/>
          <p:cNvSpPr/>
          <p:nvPr/>
        </p:nvSpPr>
        <p:spPr>
          <a:xfrm>
            <a:off x="449898" y="914400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高</a:t>
            </a:r>
            <a:r>
              <a:rPr lang="en-US" altLang="zh-CN" sz="1600"/>
              <a:t>32</a:t>
            </a:r>
            <a:r>
              <a:rPr lang="zh-CN" altLang="en-US" sz="1600"/>
              <a:t>位补</a:t>
            </a:r>
            <a:r>
              <a:rPr lang="en-US" altLang="zh-CN" sz="1600"/>
              <a:t>0</a:t>
            </a:r>
          </a:p>
        </p:txBody>
      </p:sp>
      <p:sp>
        <p:nvSpPr>
          <p:cNvPr id="16" name="矩形 15"/>
          <p:cNvSpPr/>
          <p:nvPr/>
        </p:nvSpPr>
        <p:spPr>
          <a:xfrm>
            <a:off x="3195003" y="913765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高</a:t>
            </a:r>
            <a:r>
              <a:rPr lang="en-US" altLang="zh-CN" sz="1600"/>
              <a:t>32</a:t>
            </a:r>
            <a:r>
              <a:rPr lang="zh-CN" altLang="en-US" sz="1600"/>
              <a:t>位补</a:t>
            </a:r>
            <a:r>
              <a:rPr lang="en-US" altLang="zh-CN" sz="1600"/>
              <a:t>0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2853373" y="875665"/>
            <a:ext cx="417102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×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2866073" y="1301115"/>
            <a:ext cx="417102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＋</a:t>
            </a:r>
          </a:p>
        </p:txBody>
      </p:sp>
      <p:sp>
        <p:nvSpPr>
          <p:cNvPr id="19" name="矩形 18"/>
          <p:cNvSpPr/>
          <p:nvPr/>
        </p:nvSpPr>
        <p:spPr>
          <a:xfrm>
            <a:off x="449898" y="1765300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高</a:t>
            </a:r>
            <a:r>
              <a:rPr lang="en-US" altLang="zh-CN" sz="1600"/>
              <a:t>32</a:t>
            </a:r>
            <a:r>
              <a:rPr lang="zh-CN" altLang="en-US" sz="1600"/>
              <a:t>位补</a:t>
            </a:r>
            <a:r>
              <a:rPr lang="en-US" altLang="zh-CN" sz="1600"/>
              <a:t>0</a:t>
            </a:r>
          </a:p>
        </p:txBody>
      </p:sp>
      <p:sp>
        <p:nvSpPr>
          <p:cNvPr id="20" name="矩形 19"/>
          <p:cNvSpPr/>
          <p:nvPr/>
        </p:nvSpPr>
        <p:spPr>
          <a:xfrm>
            <a:off x="1700848" y="1765935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位数据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866073" y="1727200"/>
            <a:ext cx="417102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×</a:t>
            </a:r>
          </a:p>
        </p:txBody>
      </p:sp>
      <p:sp>
        <p:nvSpPr>
          <p:cNvPr id="22" name="矩形 21"/>
          <p:cNvSpPr/>
          <p:nvPr/>
        </p:nvSpPr>
        <p:spPr>
          <a:xfrm>
            <a:off x="3195003" y="1765300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高</a:t>
            </a:r>
            <a:r>
              <a:rPr lang="en-US" altLang="zh-CN" sz="1600"/>
              <a:t>32</a:t>
            </a:r>
            <a:r>
              <a:rPr lang="zh-CN" altLang="en-US" sz="1600"/>
              <a:t>位补</a:t>
            </a:r>
            <a:r>
              <a:rPr lang="en-US" altLang="zh-CN" sz="1600"/>
              <a:t>0</a:t>
            </a:r>
          </a:p>
        </p:txBody>
      </p:sp>
      <p:sp>
        <p:nvSpPr>
          <p:cNvPr id="23" name="矩形 22"/>
          <p:cNvSpPr/>
          <p:nvPr/>
        </p:nvSpPr>
        <p:spPr>
          <a:xfrm>
            <a:off x="4445953" y="1765935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位数据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2853373" y="2185670"/>
            <a:ext cx="417102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＋</a:t>
            </a:r>
          </a:p>
        </p:txBody>
      </p:sp>
      <p:sp>
        <p:nvSpPr>
          <p:cNvPr id="27" name="矩形 26"/>
          <p:cNvSpPr/>
          <p:nvPr/>
        </p:nvSpPr>
        <p:spPr>
          <a:xfrm>
            <a:off x="1700848" y="2635250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位数据</a:t>
            </a:r>
          </a:p>
        </p:txBody>
      </p:sp>
      <p:sp>
        <p:nvSpPr>
          <p:cNvPr id="28" name="矩形 27"/>
          <p:cNvSpPr/>
          <p:nvPr/>
        </p:nvSpPr>
        <p:spPr>
          <a:xfrm>
            <a:off x="4445953" y="2635250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位数据</a:t>
            </a:r>
          </a:p>
        </p:txBody>
      </p:sp>
      <p:sp>
        <p:nvSpPr>
          <p:cNvPr id="29" name="矩形 28"/>
          <p:cNvSpPr/>
          <p:nvPr/>
        </p:nvSpPr>
        <p:spPr>
          <a:xfrm>
            <a:off x="3195003" y="2635250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高</a:t>
            </a:r>
            <a:r>
              <a:rPr lang="en-US" altLang="zh-CN" sz="1600"/>
              <a:t>32</a:t>
            </a:r>
            <a:r>
              <a:rPr lang="zh-CN" altLang="en-US" sz="1600"/>
              <a:t>位补</a:t>
            </a:r>
            <a:r>
              <a:rPr lang="en-US" altLang="zh-CN" sz="1600"/>
              <a:t>0</a:t>
            </a:r>
          </a:p>
        </p:txBody>
      </p:sp>
      <p:sp>
        <p:nvSpPr>
          <p:cNvPr id="31" name="矩形 30"/>
          <p:cNvSpPr/>
          <p:nvPr/>
        </p:nvSpPr>
        <p:spPr>
          <a:xfrm>
            <a:off x="449898" y="2635250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高</a:t>
            </a:r>
            <a:r>
              <a:rPr lang="en-US" altLang="zh-CN" sz="1600"/>
              <a:t>32</a:t>
            </a:r>
            <a:r>
              <a:rPr lang="zh-CN" altLang="en-US" sz="1600"/>
              <a:t>位补</a:t>
            </a:r>
            <a:r>
              <a:rPr lang="en-US" altLang="zh-CN" sz="1600"/>
              <a:t>0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2853373" y="2596515"/>
            <a:ext cx="417102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×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490663" y="3121660"/>
            <a:ext cx="675005" cy="6013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236403" y="3121660"/>
            <a:ext cx="675005" cy="5511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37" name="右大括号 36"/>
          <p:cNvSpPr/>
          <p:nvPr/>
        </p:nvSpPr>
        <p:spPr>
          <a:xfrm>
            <a:off x="5825808" y="1106170"/>
            <a:ext cx="228600" cy="2743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5989003" y="2293620"/>
            <a:ext cx="2940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＝</a:t>
            </a:r>
          </a:p>
        </p:txBody>
      </p:sp>
      <p:sp>
        <p:nvSpPr>
          <p:cNvPr id="39" name="矩形 38"/>
          <p:cNvSpPr/>
          <p:nvPr/>
        </p:nvSpPr>
        <p:spPr>
          <a:xfrm>
            <a:off x="6340793" y="2332355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高</a:t>
            </a:r>
            <a:r>
              <a:rPr lang="en-US" altLang="zh-CN" sz="1600"/>
              <a:t>32</a:t>
            </a:r>
            <a:r>
              <a:rPr lang="zh-CN" altLang="en-US" sz="1600"/>
              <a:t>位</a:t>
            </a:r>
            <a:r>
              <a:rPr lang="zh-CN" sz="1600"/>
              <a:t>数据</a:t>
            </a:r>
          </a:p>
        </p:txBody>
      </p:sp>
      <p:sp>
        <p:nvSpPr>
          <p:cNvPr id="40" name="矩形 39"/>
          <p:cNvSpPr/>
          <p:nvPr/>
        </p:nvSpPr>
        <p:spPr>
          <a:xfrm>
            <a:off x="7591743" y="2331720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低</a:t>
            </a:r>
            <a:r>
              <a:rPr lang="en-US" altLang="zh-CN" sz="1600" dirty="0"/>
              <a:t>32</a:t>
            </a:r>
            <a:r>
              <a:rPr lang="zh-CN" altLang="en-US" sz="1600" dirty="0"/>
              <a:t>位数据</a:t>
            </a:r>
          </a:p>
        </p:txBody>
      </p:sp>
      <p:sp>
        <p:nvSpPr>
          <p:cNvPr id="41" name="矩形 40"/>
          <p:cNvSpPr/>
          <p:nvPr/>
        </p:nvSpPr>
        <p:spPr>
          <a:xfrm>
            <a:off x="6314123" y="2265680"/>
            <a:ext cx="1295400" cy="457200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右箭头 41"/>
          <p:cNvSpPr/>
          <p:nvPr/>
        </p:nvSpPr>
        <p:spPr>
          <a:xfrm rot="5400000">
            <a:off x="6693853" y="2934335"/>
            <a:ext cx="544830" cy="30226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6358573" y="3431540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最后结果</a:t>
            </a:r>
          </a:p>
        </p:txBody>
      </p:sp>
      <p:sp>
        <p:nvSpPr>
          <p:cNvPr id="44" name="圆角矩形 43"/>
          <p:cNvSpPr/>
          <p:nvPr/>
        </p:nvSpPr>
        <p:spPr>
          <a:xfrm>
            <a:off x="414338" y="4157981"/>
            <a:ext cx="1409065" cy="5753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每组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32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位扩展为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64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位</a:t>
            </a:r>
          </a:p>
        </p:txBody>
      </p:sp>
      <p:sp>
        <p:nvSpPr>
          <p:cNvPr id="45" name="右箭头 44"/>
          <p:cNvSpPr/>
          <p:nvPr/>
        </p:nvSpPr>
        <p:spPr>
          <a:xfrm>
            <a:off x="1951673" y="4294506"/>
            <a:ext cx="544830" cy="30226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圆角矩形 45"/>
          <p:cNvSpPr/>
          <p:nvPr/>
        </p:nvSpPr>
        <p:spPr>
          <a:xfrm>
            <a:off x="2605088" y="4157981"/>
            <a:ext cx="1130300" cy="5753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dirty="0">
                <a:solidFill>
                  <a:schemeClr val="accent1">
                    <a:lumMod val="75000"/>
                  </a:schemeClr>
                </a:solidFill>
              </a:rPr>
              <a:t>先乘法后累加</a:t>
            </a:r>
          </a:p>
        </p:txBody>
      </p:sp>
      <p:sp>
        <p:nvSpPr>
          <p:cNvPr id="47" name="右箭头 46"/>
          <p:cNvSpPr/>
          <p:nvPr/>
        </p:nvSpPr>
        <p:spPr>
          <a:xfrm>
            <a:off x="3873818" y="4294506"/>
            <a:ext cx="544830" cy="30226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圆角矩形 47"/>
          <p:cNvSpPr/>
          <p:nvPr/>
        </p:nvSpPr>
        <p:spPr>
          <a:xfrm>
            <a:off x="4543108" y="4157981"/>
            <a:ext cx="1130300" cy="5753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>
                <a:solidFill>
                  <a:schemeClr val="accent1">
                    <a:lumMod val="75000"/>
                  </a:schemeClr>
                </a:solidFill>
              </a:rPr>
              <a:t>得到</a:t>
            </a:r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64</a:t>
            </a:r>
            <a:r>
              <a:rPr lang="zh-CN" altLang="en-US">
                <a:solidFill>
                  <a:schemeClr val="accent1">
                    <a:lumMod val="75000"/>
                  </a:schemeClr>
                </a:solidFill>
              </a:rPr>
              <a:t>位数据</a:t>
            </a:r>
          </a:p>
        </p:txBody>
      </p:sp>
      <p:sp>
        <p:nvSpPr>
          <p:cNvPr id="49" name="右箭头 48"/>
          <p:cNvSpPr/>
          <p:nvPr/>
        </p:nvSpPr>
        <p:spPr>
          <a:xfrm>
            <a:off x="5820093" y="4294506"/>
            <a:ext cx="544830" cy="30226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圆角矩形 49"/>
          <p:cNvSpPr/>
          <p:nvPr/>
        </p:nvSpPr>
        <p:spPr>
          <a:xfrm>
            <a:off x="6533833" y="4157981"/>
            <a:ext cx="1434465" cy="5753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dirty="0">
                <a:solidFill>
                  <a:schemeClr val="accent1">
                    <a:lumMod val="75000"/>
                  </a:schemeClr>
                </a:solidFill>
              </a:rPr>
              <a:t>取高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32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位得到结果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89709" y="5474385"/>
            <a:ext cx="5878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结果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单任务状态运行时解码一帧所需</a:t>
            </a:r>
            <a:r>
              <a:rPr lang="zh-CN" altLang="en-US" dirty="0" smtClean="0"/>
              <a:t>时间约</a:t>
            </a:r>
            <a:r>
              <a:rPr lang="en-US" altLang="zh-CN" dirty="0" smtClean="0"/>
              <a:t>32ms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多任务</a:t>
            </a:r>
            <a:r>
              <a:rPr lang="zh-CN" altLang="en-US" dirty="0"/>
              <a:t>状态无法</a:t>
            </a:r>
            <a:r>
              <a:rPr lang="zh-CN" altLang="en-US" dirty="0" smtClean="0"/>
              <a:t>调度。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8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12" grpId="0" bldLvl="0" animBg="1"/>
      <p:bldP spid="15" grpId="0" bldLvl="0" animBg="1"/>
      <p:bldP spid="16" grpId="0" bldLvl="0" animBg="1"/>
      <p:bldP spid="17" grpId="0"/>
      <p:bldP spid="18" grpId="0"/>
      <p:bldP spid="19" grpId="0" bldLvl="0" animBg="1"/>
      <p:bldP spid="20" grpId="0" bldLvl="0" animBg="1"/>
      <p:bldP spid="21" grpId="0"/>
      <p:bldP spid="22" grpId="0" bldLvl="0" animBg="1"/>
      <p:bldP spid="23" grpId="0" bldLvl="0" animBg="1"/>
      <p:bldP spid="26" grpId="0"/>
      <p:bldP spid="27" grpId="0" bldLvl="0" animBg="1"/>
      <p:bldP spid="28" grpId="0" bldLvl="0" animBg="1"/>
      <p:bldP spid="29" grpId="0" bldLvl="0" animBg="1"/>
      <p:bldP spid="31" grpId="0" bldLvl="0" animBg="1"/>
      <p:bldP spid="32" grpId="0"/>
      <p:bldP spid="35" grpId="0"/>
      <p:bldP spid="35" grpId="1"/>
      <p:bldP spid="36" grpId="0"/>
      <p:bldP spid="36" grpId="1"/>
      <p:bldP spid="37" grpId="0" animBg="1"/>
      <p:bldP spid="38" grpId="0"/>
      <p:bldP spid="39" grpId="0" bldLvl="0" animBg="1"/>
      <p:bldP spid="40" grpId="0" bldLvl="0" animBg="1"/>
      <p:bldP spid="41" grpId="0" animBg="1"/>
      <p:bldP spid="42" grpId="0" animBg="1"/>
      <p:bldP spid="43" grpId="0" bldLvl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圆角矩形 43"/>
          <p:cNvSpPr/>
          <p:nvPr/>
        </p:nvSpPr>
        <p:spPr>
          <a:xfrm>
            <a:off x="152400" y="762000"/>
            <a:ext cx="8661399" cy="3193864"/>
          </a:xfrm>
          <a:prstGeom prst="roundRect">
            <a:avLst/>
          </a:prstGeom>
          <a:solidFill>
            <a:srgbClr val="E2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5" y="-228600"/>
            <a:ext cx="2848610" cy="1143000"/>
          </a:xfrm>
        </p:spPr>
        <p:txBody>
          <a:bodyPr/>
          <a:lstStyle/>
          <a:p>
            <a:r>
              <a:rPr lang="zh-CN" altLang="en-US" dirty="0"/>
              <a:t>设计实现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251017" y="161473"/>
            <a:ext cx="3737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</a:rPr>
              <a:t>算法优化： </a:t>
            </a: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DSP</a:t>
            </a:r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</a:rPr>
              <a:t>指令</a:t>
            </a:r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加速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887827" y="1196084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</a:t>
            </a:r>
            <a:r>
              <a:rPr lang="zh-CN" sz="1600"/>
              <a:t>数据</a:t>
            </a:r>
          </a:p>
        </p:txBody>
      </p:sp>
      <p:sp>
        <p:nvSpPr>
          <p:cNvPr id="12" name="矩形 11"/>
          <p:cNvSpPr/>
          <p:nvPr/>
        </p:nvSpPr>
        <p:spPr>
          <a:xfrm>
            <a:off x="6550257" y="1189734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位数据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6138777" y="1151634"/>
            <a:ext cx="417102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latin typeface="Arial" panose="020B0604020202020204" pitchFamily="34" charset="0"/>
              </a:rPr>
              <a:t>×</a:t>
            </a:r>
          </a:p>
        </p:txBody>
      </p:sp>
      <p:sp>
        <p:nvSpPr>
          <p:cNvPr id="39" name="矩形 38"/>
          <p:cNvSpPr/>
          <p:nvPr/>
        </p:nvSpPr>
        <p:spPr>
          <a:xfrm>
            <a:off x="535538" y="1196084"/>
            <a:ext cx="1670050" cy="28575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ACC_H(32bits)</a:t>
            </a:r>
          </a:p>
        </p:txBody>
      </p:sp>
      <p:sp>
        <p:nvSpPr>
          <p:cNvPr id="40" name="矩形 39"/>
          <p:cNvSpPr/>
          <p:nvPr/>
        </p:nvSpPr>
        <p:spPr>
          <a:xfrm>
            <a:off x="2139546" y="1190369"/>
            <a:ext cx="1711955" cy="29718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ACC_L</a:t>
            </a:r>
            <a:r>
              <a:rPr lang="zh-CN" altLang="en-US" sz="1600" dirty="0"/>
              <a:t>（</a:t>
            </a:r>
            <a:r>
              <a:rPr lang="en-US" altLang="zh-CN" sz="1600" dirty="0"/>
              <a:t>32bits)</a:t>
            </a:r>
            <a:endParaRPr lang="zh-CN" altLang="en-US" sz="1600" dirty="0"/>
          </a:p>
        </p:txBody>
      </p:sp>
      <p:sp>
        <p:nvSpPr>
          <p:cNvPr id="9" name="矩形 8"/>
          <p:cNvSpPr/>
          <p:nvPr/>
        </p:nvSpPr>
        <p:spPr>
          <a:xfrm>
            <a:off x="4887827" y="1899029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</a:t>
            </a:r>
            <a:r>
              <a:rPr lang="zh-CN" sz="1600"/>
              <a:t>数据</a:t>
            </a:r>
          </a:p>
        </p:txBody>
      </p:sp>
      <p:sp>
        <p:nvSpPr>
          <p:cNvPr id="10" name="矩形 9"/>
          <p:cNvSpPr/>
          <p:nvPr/>
        </p:nvSpPr>
        <p:spPr>
          <a:xfrm>
            <a:off x="6550257" y="1899029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位数据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138777" y="1860929"/>
            <a:ext cx="417102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latin typeface="Arial" panose="020B0604020202020204" pitchFamily="34" charset="0"/>
              </a:rPr>
              <a:t>×</a:t>
            </a:r>
          </a:p>
        </p:txBody>
      </p:sp>
      <p:sp>
        <p:nvSpPr>
          <p:cNvPr id="14" name="矩形 13"/>
          <p:cNvSpPr/>
          <p:nvPr/>
        </p:nvSpPr>
        <p:spPr>
          <a:xfrm>
            <a:off x="4887827" y="2652139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</a:t>
            </a:r>
            <a:r>
              <a:rPr lang="zh-CN" sz="1600"/>
              <a:t>数据</a:t>
            </a:r>
          </a:p>
        </p:txBody>
      </p:sp>
      <p:sp>
        <p:nvSpPr>
          <p:cNvPr id="18" name="矩形 17"/>
          <p:cNvSpPr/>
          <p:nvPr/>
        </p:nvSpPr>
        <p:spPr>
          <a:xfrm>
            <a:off x="6550257" y="2652139"/>
            <a:ext cx="1250950" cy="2914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32</a:t>
            </a:r>
            <a:r>
              <a:rPr lang="zh-CN" altLang="en-US" sz="1600"/>
              <a:t>位数据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138777" y="2575304"/>
            <a:ext cx="417102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b="1" dirty="0">
                <a:latin typeface="Arial" panose="020B0604020202020204" pitchFamily="34" charset="0"/>
              </a:rPr>
              <a:t>×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6138777" y="3148709"/>
            <a:ext cx="675005" cy="6013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46" name="圆角矩形 45"/>
          <p:cNvSpPr/>
          <p:nvPr/>
        </p:nvSpPr>
        <p:spPr>
          <a:xfrm>
            <a:off x="838200" y="4146525"/>
            <a:ext cx="1466850" cy="5753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dirty="0">
                <a:solidFill>
                  <a:schemeClr val="accent1">
                    <a:lumMod val="75000"/>
                  </a:schemeClr>
                </a:solidFill>
              </a:rPr>
              <a:t>直接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32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位数据乘法</a:t>
            </a:r>
          </a:p>
        </p:txBody>
      </p:sp>
      <p:sp>
        <p:nvSpPr>
          <p:cNvPr id="22" name="右箭头 21"/>
          <p:cNvSpPr/>
          <p:nvPr/>
        </p:nvSpPr>
        <p:spPr>
          <a:xfrm>
            <a:off x="2476617" y="4283050"/>
            <a:ext cx="791494" cy="257429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/>
        </p:nvSpPr>
        <p:spPr>
          <a:xfrm>
            <a:off x="3505401" y="4123512"/>
            <a:ext cx="1745615" cy="5753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每组数据累加在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ACC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寄存器</a:t>
            </a:r>
          </a:p>
        </p:txBody>
      </p:sp>
      <p:sp>
        <p:nvSpPr>
          <p:cNvPr id="24" name="右箭头 23"/>
          <p:cNvSpPr/>
          <p:nvPr/>
        </p:nvSpPr>
        <p:spPr>
          <a:xfrm>
            <a:off x="5413776" y="4260037"/>
            <a:ext cx="926063" cy="28044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6641781" y="4123512"/>
            <a:ext cx="1679575" cy="5753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dirty="0">
                <a:solidFill>
                  <a:schemeClr val="accent1">
                    <a:lumMod val="75000"/>
                  </a:schemeClr>
                </a:solidFill>
              </a:rPr>
              <a:t>取高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32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位数据</a:t>
            </a:r>
          </a:p>
        </p:txBody>
      </p:sp>
      <p:sp>
        <p:nvSpPr>
          <p:cNvPr id="41" name="矩形 40"/>
          <p:cNvSpPr/>
          <p:nvPr/>
        </p:nvSpPr>
        <p:spPr>
          <a:xfrm>
            <a:off x="518798" y="1113534"/>
            <a:ext cx="1620114" cy="457200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右箭头 41"/>
          <p:cNvSpPr/>
          <p:nvPr/>
        </p:nvSpPr>
        <p:spPr>
          <a:xfrm rot="5400000">
            <a:off x="545336" y="2374137"/>
            <a:ext cx="1550926" cy="254001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548237" y="3361417"/>
            <a:ext cx="1590675" cy="36181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最后结果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-14463" y="5181600"/>
            <a:ext cx="44975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结果：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单任务状态运行</a:t>
            </a:r>
            <a:r>
              <a:rPr lang="zh-CN" altLang="en-US" dirty="0"/>
              <a:t>时解码一帧所需</a:t>
            </a:r>
            <a:r>
              <a:rPr lang="zh-CN" altLang="en-US" dirty="0" smtClean="0"/>
              <a:t>时间从</a:t>
            </a:r>
            <a:r>
              <a:rPr lang="zh-CN" altLang="en-US" dirty="0"/>
              <a:t>约32ms，降低到约19</a:t>
            </a:r>
            <a:r>
              <a:rPr lang="zh-CN" altLang="en-US" dirty="0" smtClean="0"/>
              <a:t>ms。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多任务状态仍然无法调度。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3918178" y="1049428"/>
            <a:ext cx="8705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512886"/>
                </a:solidFill>
                <a:latin typeface="Arial Black" panose="020B0A04020102020204" pitchFamily="34" charset="0"/>
              </a:rPr>
              <a:t>+=</a:t>
            </a:r>
            <a:endParaRPr lang="zh-CN" altLang="en-US" sz="3200" b="1" dirty="0">
              <a:solidFill>
                <a:srgbClr val="512886"/>
              </a:solidFill>
              <a:latin typeface="Arial Black" panose="020B0A040201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918178" y="1769549"/>
            <a:ext cx="8705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512886"/>
                </a:solidFill>
                <a:latin typeface="Arial Black" panose="020B0A04020102020204" pitchFamily="34" charset="0"/>
              </a:rPr>
              <a:t>+=</a:t>
            </a:r>
            <a:endParaRPr lang="zh-CN" altLang="en-US" sz="3200" b="1" dirty="0">
              <a:solidFill>
                <a:srgbClr val="512886"/>
              </a:solidFill>
              <a:latin typeface="Arial Black" panose="020B0A040201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918178" y="2527105"/>
            <a:ext cx="8705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512886"/>
                </a:solidFill>
                <a:latin typeface="Arial Black" panose="020B0A04020102020204" pitchFamily="34" charset="0"/>
              </a:rPr>
              <a:t>+=</a:t>
            </a:r>
            <a:endParaRPr lang="zh-CN" altLang="en-US" sz="3200" b="1" dirty="0">
              <a:solidFill>
                <a:srgbClr val="512886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80999" y="1102994"/>
            <a:ext cx="8280400" cy="511615"/>
          </a:xfrm>
          <a:prstGeom prst="rect">
            <a:avLst/>
          </a:prstGeom>
          <a:noFill/>
          <a:ln>
            <a:solidFill>
              <a:srgbClr val="512886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923417" y="1174135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 smtClean="0">
                <a:solidFill>
                  <a:srgbClr val="512886"/>
                </a:solidFill>
                <a:latin typeface="Arial Black" panose="020B0A04020102020204" pitchFamily="34" charset="0"/>
              </a:rPr>
              <a:t>MAC</a:t>
            </a:r>
            <a:endParaRPr lang="zh-CN" altLang="en-US" i="1" dirty="0">
              <a:solidFill>
                <a:srgbClr val="512886"/>
              </a:solidFill>
              <a:latin typeface="Arial Black" panose="020B0A0402010202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80999" y="1812642"/>
            <a:ext cx="8280400" cy="511615"/>
          </a:xfrm>
          <a:prstGeom prst="rect">
            <a:avLst/>
          </a:prstGeom>
          <a:noFill/>
          <a:ln>
            <a:solidFill>
              <a:srgbClr val="512886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7921584" y="1883783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 smtClean="0">
                <a:solidFill>
                  <a:srgbClr val="512886"/>
                </a:solidFill>
                <a:latin typeface="Arial Black" panose="020B0A04020102020204" pitchFamily="34" charset="0"/>
              </a:rPr>
              <a:t>MAC</a:t>
            </a:r>
            <a:endParaRPr lang="zh-CN" altLang="en-US" i="1" dirty="0">
              <a:solidFill>
                <a:srgbClr val="512886"/>
              </a:solidFill>
              <a:latin typeface="Arial Black" panose="020B0A040201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80999" y="2565111"/>
            <a:ext cx="8280399" cy="511615"/>
          </a:xfrm>
          <a:prstGeom prst="rect">
            <a:avLst/>
          </a:prstGeom>
          <a:noFill/>
          <a:ln>
            <a:solidFill>
              <a:srgbClr val="512886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7910009" y="2636252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 smtClean="0">
                <a:solidFill>
                  <a:srgbClr val="512886"/>
                </a:solidFill>
                <a:latin typeface="Arial Black" panose="020B0A04020102020204" pitchFamily="34" charset="0"/>
              </a:rPr>
              <a:t>MAC</a:t>
            </a:r>
            <a:endParaRPr lang="zh-CN" altLang="en-US" i="1" dirty="0">
              <a:solidFill>
                <a:srgbClr val="512886"/>
              </a:solidFill>
              <a:latin typeface="Arial Black" panose="020B0A040201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386599" y="1874091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 smtClean="0">
                <a:solidFill>
                  <a:srgbClr val="512886"/>
                </a:solidFill>
                <a:latin typeface="Arial Black" panose="020B0A04020102020204" pitchFamily="34" charset="0"/>
              </a:rPr>
              <a:t>……</a:t>
            </a:r>
            <a:endParaRPr lang="zh-CN" altLang="en-US" i="1" dirty="0">
              <a:solidFill>
                <a:srgbClr val="512886"/>
              </a:solidFill>
              <a:latin typeface="Arial Black" panose="020B0A04020102020204" pitchFamily="3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2386599" y="2652139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 smtClean="0">
                <a:solidFill>
                  <a:srgbClr val="512886"/>
                </a:solidFill>
                <a:latin typeface="Arial Black" panose="020B0A04020102020204" pitchFamily="34" charset="0"/>
              </a:rPr>
              <a:t>……</a:t>
            </a:r>
            <a:endParaRPr lang="zh-CN" altLang="en-US" i="1" dirty="0">
              <a:solidFill>
                <a:srgbClr val="512886"/>
              </a:solidFill>
              <a:latin typeface="Arial Black" panose="020B0A040201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69852" y="3427956"/>
            <a:ext cx="2732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i="1" dirty="0">
                <a:solidFill>
                  <a:schemeClr val="accent1">
                    <a:lumMod val="75000"/>
                  </a:schemeClr>
                </a:solidFill>
              </a:rPr>
              <a:t>MAC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指令替换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乘加</a:t>
            </a:r>
          </a:p>
        </p:txBody>
      </p:sp>
      <p:graphicFrame>
        <p:nvGraphicFramePr>
          <p:cNvPr id="52" name="图表 51"/>
          <p:cNvGraphicFramePr/>
          <p:nvPr>
            <p:extLst>
              <p:ext uri="{D42A27DB-BD31-4B8C-83A1-F6EECF244321}">
                <p14:modId xmlns:p14="http://schemas.microsoft.com/office/powerpoint/2010/main" val="4100699452"/>
              </p:ext>
            </p:extLst>
          </p:nvPr>
        </p:nvGraphicFramePr>
        <p:xfrm>
          <a:off x="4592568" y="4540479"/>
          <a:ext cx="3560831" cy="23576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99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48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1" bldLvl="0" animBg="1"/>
      <p:bldP spid="12" grpId="0" bldLvl="0" animBg="1"/>
      <p:bldP spid="17" grpId="0"/>
      <p:bldP spid="9" grpId="1" bldLvl="0" animBg="1"/>
      <p:bldP spid="10" grpId="0" bldLvl="0" animBg="1"/>
      <p:bldP spid="11" grpId="0"/>
      <p:bldP spid="14" grpId="1" bldLvl="0" animBg="1"/>
      <p:bldP spid="18" grpId="0" bldLvl="0" animBg="1"/>
      <p:bldP spid="19" grpId="0"/>
      <p:bldP spid="35" grpId="0"/>
      <p:bldP spid="35" grpId="1"/>
      <p:bldP spid="46" grpId="0" animBg="1"/>
      <p:bldP spid="22" grpId="0" animBg="1"/>
      <p:bldP spid="23" grpId="0" animBg="1"/>
      <p:bldP spid="24" grpId="0" animBg="1"/>
      <p:bldP spid="25" grpId="0" animBg="1"/>
      <p:bldP spid="41" grpId="0" bldLvl="0" animBg="1"/>
      <p:bldP spid="42" grpId="0" bldLvl="0" animBg="1"/>
      <p:bldP spid="43" grpId="0" bldLvl="0" animBg="1"/>
      <p:bldP spid="27" grpId="0"/>
      <p:bldP spid="27" grpId="1"/>
      <p:bldP spid="2" grpId="0"/>
      <p:bldP spid="34" grpId="0"/>
      <p:bldP spid="36" grpId="0"/>
      <p:bldP spid="3" grpId="0" animBg="1"/>
      <p:bldP spid="7" grpId="0"/>
      <p:bldP spid="38" grpId="0" animBg="1"/>
      <p:bldP spid="38" grpId="1" animBg="1"/>
      <p:bldP spid="47" grpId="0"/>
      <p:bldP spid="48" grpId="0" animBg="1"/>
      <p:bldP spid="48" grpId="1" animBg="1"/>
      <p:bldP spid="49" grpId="0"/>
      <p:bldP spid="50" grpId="0"/>
      <p:bldP spid="5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714" y="1263637"/>
            <a:ext cx="1623030" cy="1422414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381000" y="877570"/>
            <a:ext cx="3886200" cy="3609975"/>
          </a:xfrm>
          <a:prstGeom prst="roundRect">
            <a:avLst/>
          </a:prstGeom>
          <a:noFill/>
          <a:ln>
            <a:solidFill>
              <a:srgbClr val="512886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5" y="-228600"/>
            <a:ext cx="2848610" cy="1143000"/>
          </a:xfrm>
        </p:spPr>
        <p:txBody>
          <a:bodyPr/>
          <a:lstStyle/>
          <a:p>
            <a:r>
              <a:rPr lang="zh-CN" altLang="en-US" dirty="0"/>
              <a:t>设计实现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4847590" y="137448"/>
            <a:ext cx="4220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</a:rPr>
              <a:t>算法优化：</a:t>
            </a:r>
            <a:r>
              <a:rPr lang="zh-CN" sz="2400" dirty="0" smtClean="0">
                <a:solidFill>
                  <a:schemeClr val="accent1">
                    <a:lumMod val="75000"/>
                  </a:schemeClr>
                </a:solidFill>
              </a:rPr>
              <a:t>内</a:t>
            </a:r>
            <a:r>
              <a:rPr lang="zh-CN" sz="2400" dirty="0">
                <a:solidFill>
                  <a:schemeClr val="accent1">
                    <a:lumMod val="75000"/>
                  </a:schemeClr>
                </a:solidFill>
              </a:rPr>
              <a:t>联汇编深度优化</a:t>
            </a:r>
          </a:p>
        </p:txBody>
      </p:sp>
      <p:sp>
        <p:nvSpPr>
          <p:cNvPr id="8" name="矩形 7"/>
          <p:cNvSpPr/>
          <p:nvPr/>
        </p:nvSpPr>
        <p:spPr>
          <a:xfrm>
            <a:off x="776605" y="1154430"/>
            <a:ext cx="407929" cy="364173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r0</a:t>
            </a:r>
          </a:p>
        </p:txBody>
      </p:sp>
      <p:sp>
        <p:nvSpPr>
          <p:cNvPr id="9" name="矩形 8"/>
          <p:cNvSpPr/>
          <p:nvPr/>
        </p:nvSpPr>
        <p:spPr>
          <a:xfrm>
            <a:off x="776605" y="1539211"/>
            <a:ext cx="406659" cy="367720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r1</a:t>
            </a:r>
          </a:p>
        </p:txBody>
      </p:sp>
      <p:sp>
        <p:nvSpPr>
          <p:cNvPr id="10" name="矩形 9"/>
          <p:cNvSpPr/>
          <p:nvPr/>
        </p:nvSpPr>
        <p:spPr>
          <a:xfrm>
            <a:off x="776605" y="1933257"/>
            <a:ext cx="406659" cy="377419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…</a:t>
            </a:r>
          </a:p>
        </p:txBody>
      </p:sp>
      <p:sp>
        <p:nvSpPr>
          <p:cNvPr id="11" name="矩形 10"/>
          <p:cNvSpPr/>
          <p:nvPr/>
        </p:nvSpPr>
        <p:spPr>
          <a:xfrm>
            <a:off x="776605" y="2297430"/>
            <a:ext cx="406659" cy="388328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r7</a:t>
            </a:r>
          </a:p>
        </p:txBody>
      </p:sp>
      <p:sp>
        <p:nvSpPr>
          <p:cNvPr id="12" name="矩形 11"/>
          <p:cNvSpPr/>
          <p:nvPr/>
        </p:nvSpPr>
        <p:spPr>
          <a:xfrm>
            <a:off x="776605" y="2692162"/>
            <a:ext cx="406659" cy="341868"/>
          </a:xfrm>
          <a:prstGeom prst="rect">
            <a:avLst/>
          </a:prstGeom>
          <a:solidFill>
            <a:srgbClr val="E2D4F3"/>
          </a:solidFill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r8</a:t>
            </a:r>
          </a:p>
        </p:txBody>
      </p:sp>
      <p:sp>
        <p:nvSpPr>
          <p:cNvPr id="13" name="矩形 12"/>
          <p:cNvSpPr/>
          <p:nvPr/>
        </p:nvSpPr>
        <p:spPr>
          <a:xfrm>
            <a:off x="776605" y="3046382"/>
            <a:ext cx="406659" cy="369918"/>
          </a:xfrm>
          <a:prstGeom prst="rect">
            <a:avLst/>
          </a:prstGeom>
          <a:solidFill>
            <a:srgbClr val="E2D4F3"/>
          </a:solidFill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14" name="矩形 13"/>
          <p:cNvSpPr/>
          <p:nvPr/>
        </p:nvSpPr>
        <p:spPr>
          <a:xfrm>
            <a:off x="776605" y="3410585"/>
            <a:ext cx="406659" cy="380578"/>
          </a:xfrm>
          <a:prstGeom prst="rect">
            <a:avLst/>
          </a:prstGeom>
          <a:solidFill>
            <a:srgbClr val="E2D4F3"/>
          </a:solidFill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accent1">
                    <a:lumMod val="75000"/>
                  </a:schemeClr>
                </a:solidFill>
              </a:rPr>
              <a:t>r24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76605" y="3781002"/>
            <a:ext cx="406659" cy="374364"/>
          </a:xfrm>
          <a:prstGeom prst="rect">
            <a:avLst/>
          </a:prstGeom>
          <a:solidFill>
            <a:srgbClr val="E2D4F3"/>
          </a:solidFill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accent1">
                    <a:lumMod val="75000"/>
                  </a:schemeClr>
                </a:solidFill>
              </a:rPr>
              <a:t>r25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47700" y="847725"/>
            <a:ext cx="9182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512886"/>
                </a:solidFill>
              </a:rPr>
              <a:t>Register</a:t>
            </a:r>
          </a:p>
        </p:txBody>
      </p:sp>
      <p:sp>
        <p:nvSpPr>
          <p:cNvPr id="17" name="矩形 16"/>
          <p:cNvSpPr/>
          <p:nvPr/>
        </p:nvSpPr>
        <p:spPr>
          <a:xfrm>
            <a:off x="2886075" y="1154430"/>
            <a:ext cx="1089660" cy="3004155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Memory</a:t>
            </a:r>
          </a:p>
        </p:txBody>
      </p:sp>
      <p:sp>
        <p:nvSpPr>
          <p:cNvPr id="22" name="矩形 21"/>
          <p:cNvSpPr/>
          <p:nvPr/>
        </p:nvSpPr>
        <p:spPr>
          <a:xfrm>
            <a:off x="5615305" y="1208733"/>
            <a:ext cx="403860" cy="391468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r0</a:t>
            </a:r>
          </a:p>
        </p:txBody>
      </p:sp>
      <p:sp>
        <p:nvSpPr>
          <p:cNvPr id="23" name="矩形 22"/>
          <p:cNvSpPr/>
          <p:nvPr/>
        </p:nvSpPr>
        <p:spPr>
          <a:xfrm>
            <a:off x="5615305" y="1610273"/>
            <a:ext cx="402590" cy="332853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r1</a:t>
            </a:r>
          </a:p>
        </p:txBody>
      </p:sp>
      <p:sp>
        <p:nvSpPr>
          <p:cNvPr id="24" name="矩形 23"/>
          <p:cNvSpPr/>
          <p:nvPr/>
        </p:nvSpPr>
        <p:spPr>
          <a:xfrm>
            <a:off x="5615303" y="1942783"/>
            <a:ext cx="392431" cy="354251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r2</a:t>
            </a:r>
          </a:p>
        </p:txBody>
      </p:sp>
      <p:sp>
        <p:nvSpPr>
          <p:cNvPr id="25" name="矩形 24"/>
          <p:cNvSpPr/>
          <p:nvPr/>
        </p:nvSpPr>
        <p:spPr>
          <a:xfrm>
            <a:off x="5606415" y="2297219"/>
            <a:ext cx="402590" cy="342472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r3</a:t>
            </a:r>
          </a:p>
        </p:txBody>
      </p:sp>
      <p:sp>
        <p:nvSpPr>
          <p:cNvPr id="26" name="矩形 25"/>
          <p:cNvSpPr/>
          <p:nvPr/>
        </p:nvSpPr>
        <p:spPr>
          <a:xfrm>
            <a:off x="5606415" y="2639854"/>
            <a:ext cx="402590" cy="355462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en-US" altLang="zh-CN" dirty="0"/>
          </a:p>
        </p:txBody>
      </p:sp>
      <p:sp>
        <p:nvSpPr>
          <p:cNvPr id="27" name="矩形 26"/>
          <p:cNvSpPr/>
          <p:nvPr/>
        </p:nvSpPr>
        <p:spPr>
          <a:xfrm>
            <a:off x="5615305" y="2995293"/>
            <a:ext cx="392430" cy="336553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en-US" altLang="zh-CN" dirty="0"/>
          </a:p>
        </p:txBody>
      </p:sp>
      <p:sp>
        <p:nvSpPr>
          <p:cNvPr id="28" name="矩形 27"/>
          <p:cNvSpPr/>
          <p:nvPr/>
        </p:nvSpPr>
        <p:spPr>
          <a:xfrm>
            <a:off x="5615304" y="3331756"/>
            <a:ext cx="402589" cy="391462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r24</a:t>
            </a:r>
            <a:endParaRPr lang="en-US" altLang="zh-CN" sz="1200" dirty="0"/>
          </a:p>
        </p:txBody>
      </p:sp>
      <p:sp>
        <p:nvSpPr>
          <p:cNvPr id="29" name="矩形 28"/>
          <p:cNvSpPr/>
          <p:nvPr/>
        </p:nvSpPr>
        <p:spPr>
          <a:xfrm>
            <a:off x="5606414" y="3722837"/>
            <a:ext cx="411481" cy="365898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r25</a:t>
            </a:r>
          </a:p>
        </p:txBody>
      </p:sp>
      <p:sp>
        <p:nvSpPr>
          <p:cNvPr id="30" name="矩形 29"/>
          <p:cNvSpPr/>
          <p:nvPr/>
        </p:nvSpPr>
        <p:spPr>
          <a:xfrm>
            <a:off x="7584816" y="1153309"/>
            <a:ext cx="1013460" cy="3005276"/>
          </a:xfrm>
          <a:prstGeom prst="rect">
            <a:avLst/>
          </a:prstGeom>
          <a:solidFill>
            <a:srgbClr val="9260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Memory</a:t>
            </a:r>
          </a:p>
        </p:txBody>
      </p:sp>
      <p:sp>
        <p:nvSpPr>
          <p:cNvPr id="31" name="右箭头 30"/>
          <p:cNvSpPr/>
          <p:nvPr/>
        </p:nvSpPr>
        <p:spPr>
          <a:xfrm>
            <a:off x="6389240" y="3576976"/>
            <a:ext cx="824230" cy="30226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右箭头 31"/>
          <p:cNvSpPr/>
          <p:nvPr/>
        </p:nvSpPr>
        <p:spPr>
          <a:xfrm rot="10800000">
            <a:off x="6317269" y="1823714"/>
            <a:ext cx="824230" cy="30226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657850" y="878533"/>
            <a:ext cx="9182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512886"/>
                </a:solidFill>
              </a:rPr>
              <a:t>Register</a:t>
            </a:r>
          </a:p>
        </p:txBody>
      </p:sp>
      <p:sp>
        <p:nvSpPr>
          <p:cNvPr id="2" name="左大括号 1"/>
          <p:cNvSpPr/>
          <p:nvPr/>
        </p:nvSpPr>
        <p:spPr>
          <a:xfrm rot="10800000">
            <a:off x="1340803" y="2670336"/>
            <a:ext cx="178752" cy="1485030"/>
          </a:xfrm>
          <a:prstGeom prst="leftBrace">
            <a:avLst>
              <a:gd name="adj1" fmla="val 8333"/>
              <a:gd name="adj2" fmla="val 494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504084" y="2750457"/>
            <a:ext cx="4454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512886"/>
                </a:solidFill>
              </a:rPr>
              <a:t>未参与解码</a:t>
            </a:r>
            <a:endParaRPr lang="zh-CN" altLang="en-US" dirty="0">
              <a:solidFill>
                <a:srgbClr val="512886"/>
              </a:solidFill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5322570" y="847725"/>
            <a:ext cx="3508375" cy="3670935"/>
          </a:xfrm>
          <a:prstGeom prst="roundRect">
            <a:avLst/>
          </a:prstGeom>
          <a:noFill/>
          <a:ln>
            <a:solidFill>
              <a:srgbClr val="51288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右箭头 35"/>
          <p:cNvSpPr/>
          <p:nvPr/>
        </p:nvSpPr>
        <p:spPr>
          <a:xfrm>
            <a:off x="4505325" y="2750344"/>
            <a:ext cx="684530" cy="533876"/>
          </a:xfrm>
          <a:prstGeom prst="rightArrow">
            <a:avLst/>
          </a:prstGeom>
          <a:solidFill>
            <a:srgbClr val="926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4505325" y="2498487"/>
            <a:ext cx="684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优化</a:t>
            </a:r>
            <a:endParaRPr lang="zh-CN" altLang="en-US" dirty="0"/>
          </a:p>
        </p:txBody>
      </p:sp>
      <p:graphicFrame>
        <p:nvGraphicFramePr>
          <p:cNvPr id="39" name="图表 38"/>
          <p:cNvGraphicFramePr/>
          <p:nvPr>
            <p:extLst>
              <p:ext uri="{D42A27DB-BD31-4B8C-83A1-F6EECF244321}">
                <p14:modId xmlns:p14="http://schemas.microsoft.com/office/powerpoint/2010/main" val="2800744354"/>
              </p:ext>
            </p:extLst>
          </p:nvPr>
        </p:nvGraphicFramePr>
        <p:xfrm>
          <a:off x="4729105" y="4574365"/>
          <a:ext cx="3343390" cy="2326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文本框 39"/>
          <p:cNvSpPr txBox="1"/>
          <p:nvPr/>
        </p:nvSpPr>
        <p:spPr>
          <a:xfrm>
            <a:off x="7763" y="5092050"/>
            <a:ext cx="4497562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结果：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单任务状态运行</a:t>
            </a:r>
            <a:r>
              <a:rPr lang="zh-CN" altLang="en-US" dirty="0"/>
              <a:t>时解码一帧所需</a:t>
            </a:r>
            <a:r>
              <a:rPr lang="zh-CN" altLang="en-US" dirty="0" smtClean="0"/>
              <a:t>时间降低到</a:t>
            </a:r>
            <a:r>
              <a:rPr lang="zh-CN" altLang="en-US" dirty="0"/>
              <a:t>约</a:t>
            </a:r>
            <a:r>
              <a:rPr lang="zh-CN" altLang="en-US" dirty="0" smtClean="0"/>
              <a:t>1</a:t>
            </a:r>
            <a:r>
              <a:rPr lang="en-US" altLang="zh-CN" dirty="0" smtClean="0"/>
              <a:t>8</a:t>
            </a:r>
            <a:r>
              <a:rPr lang="zh-CN" altLang="en-US" dirty="0" smtClean="0"/>
              <a:t>ms。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多任务状态解码时间为约</a:t>
            </a:r>
            <a:r>
              <a:rPr lang="en-US" altLang="zh-CN" dirty="0" smtClean="0"/>
              <a:t>26ms</a:t>
            </a:r>
            <a:r>
              <a:rPr lang="zh-CN" altLang="en-US" dirty="0" smtClean="0"/>
              <a:t>，处于饱和状态。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3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40" grpId="0"/>
      <p:bldP spid="40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5" y="-228600"/>
            <a:ext cx="2848610" cy="1143000"/>
          </a:xfrm>
        </p:spPr>
        <p:txBody>
          <a:bodyPr/>
          <a:lstStyle/>
          <a:p>
            <a:r>
              <a:rPr lang="zh-CN" altLang="en-US" dirty="0"/>
              <a:t>设计实现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4213225" y="112067"/>
            <a:ext cx="4930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</a:rPr>
              <a:t>算法优化：</a:t>
            </a:r>
            <a:r>
              <a:rPr sz="2400" dirty="0" err="1" smtClean="0">
                <a:solidFill>
                  <a:schemeClr val="accent1">
                    <a:lumMod val="75000"/>
                  </a:schemeClr>
                </a:solidFill>
              </a:rPr>
              <a:t>使用</a:t>
            </a:r>
            <a:r>
              <a:rPr sz="2400" dirty="0" err="1">
                <a:solidFill>
                  <a:schemeClr val="accent1">
                    <a:lumMod val="75000"/>
                  </a:schemeClr>
                </a:solidFill>
              </a:rPr>
              <a:t>CCM减少存储时间</a:t>
            </a:r>
            <a:endParaRPr lang="en-US" altLang="zh-CN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764540" y="1048383"/>
            <a:ext cx="888365" cy="812800"/>
          </a:xfrm>
          <a:prstGeom prst="rect">
            <a:avLst/>
          </a:prstGeom>
          <a:solidFill>
            <a:srgbClr val="E2D4F3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Music </a:t>
            </a:r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Task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64540" y="2229483"/>
            <a:ext cx="888365" cy="812800"/>
          </a:xfrm>
          <a:prstGeom prst="rect">
            <a:avLst/>
          </a:prstGeom>
          <a:solidFill>
            <a:srgbClr val="E2D4F3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Net </a:t>
            </a:r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Task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2562860" y="1048383"/>
            <a:ext cx="888365" cy="1994535"/>
          </a:xfrm>
          <a:prstGeom prst="rect">
            <a:avLst/>
          </a:prstGeom>
          <a:solidFill>
            <a:srgbClr val="E2D4F3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DDR</a:t>
            </a:r>
          </a:p>
        </p:txBody>
      </p:sp>
      <p:sp>
        <p:nvSpPr>
          <p:cNvPr id="10" name="直角上箭头 9"/>
          <p:cNvSpPr/>
          <p:nvPr/>
        </p:nvSpPr>
        <p:spPr>
          <a:xfrm rot="16200000">
            <a:off x="1506220" y="1484628"/>
            <a:ext cx="744855" cy="450215"/>
          </a:xfrm>
          <a:prstGeom prst="bent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直角上箭头 10"/>
          <p:cNvSpPr/>
          <p:nvPr/>
        </p:nvSpPr>
        <p:spPr>
          <a:xfrm rot="16200000" flipH="1">
            <a:off x="1499870" y="2159633"/>
            <a:ext cx="756920" cy="449580"/>
          </a:xfrm>
          <a:prstGeom prst="bent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右箭头 11"/>
          <p:cNvSpPr/>
          <p:nvPr/>
        </p:nvSpPr>
        <p:spPr>
          <a:xfrm>
            <a:off x="2103120" y="1931668"/>
            <a:ext cx="459740" cy="2286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29260" y="3435450"/>
            <a:ext cx="3159125" cy="1285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dirty="0"/>
              <a:t>数据存储压力</a:t>
            </a:r>
            <a:r>
              <a:rPr lang="zh-CN" altLang="en-US" dirty="0" smtClean="0"/>
              <a:t>大</a:t>
            </a:r>
            <a:endParaRPr lang="en-US" altLang="zh-CN" dirty="0" smtClean="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dirty="0" smtClean="0"/>
              <a:t>取指，取数据所需周期长</a:t>
            </a:r>
            <a:endParaRPr lang="en-US" altLang="zh-CN" dirty="0" smtClean="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dirty="0" smtClean="0"/>
              <a:t>流水线优势难发挥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5342255" y="1048383"/>
            <a:ext cx="888365" cy="812800"/>
          </a:xfrm>
          <a:prstGeom prst="rect">
            <a:avLst/>
          </a:prstGeom>
          <a:solidFill>
            <a:srgbClr val="E2D4F3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Music </a:t>
            </a:r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Task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342255" y="2180588"/>
            <a:ext cx="888365" cy="812800"/>
          </a:xfrm>
          <a:prstGeom prst="rect">
            <a:avLst/>
          </a:prstGeom>
          <a:solidFill>
            <a:srgbClr val="E2D4F3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Net </a:t>
            </a:r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Task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543800" y="2010408"/>
            <a:ext cx="888365" cy="982345"/>
          </a:xfrm>
          <a:prstGeom prst="rect">
            <a:avLst/>
          </a:prstGeom>
          <a:solidFill>
            <a:srgbClr val="E2D4F3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DDR</a:t>
            </a:r>
          </a:p>
        </p:txBody>
      </p:sp>
      <p:sp>
        <p:nvSpPr>
          <p:cNvPr id="17" name="矩形 16"/>
          <p:cNvSpPr/>
          <p:nvPr/>
        </p:nvSpPr>
        <p:spPr>
          <a:xfrm>
            <a:off x="7543800" y="1048383"/>
            <a:ext cx="888365" cy="962025"/>
          </a:xfrm>
          <a:prstGeom prst="rect">
            <a:avLst/>
          </a:prstGeom>
          <a:solidFill>
            <a:srgbClr val="E2D4F3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CCM</a:t>
            </a:r>
          </a:p>
        </p:txBody>
      </p:sp>
      <p:sp>
        <p:nvSpPr>
          <p:cNvPr id="18" name="左右箭头 17"/>
          <p:cNvSpPr/>
          <p:nvPr/>
        </p:nvSpPr>
        <p:spPr>
          <a:xfrm>
            <a:off x="6230620" y="1414778"/>
            <a:ext cx="1312545" cy="228600"/>
          </a:xfrm>
          <a:prstGeom prst="left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左右箭头 18"/>
          <p:cNvSpPr/>
          <p:nvPr/>
        </p:nvSpPr>
        <p:spPr>
          <a:xfrm>
            <a:off x="6231255" y="2387598"/>
            <a:ext cx="1312545" cy="228600"/>
          </a:xfrm>
          <a:prstGeom prst="left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5796" y="5278358"/>
            <a:ext cx="4137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结果：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单任务状态运行时解码一帧所需时间降低到约</a:t>
            </a:r>
            <a:r>
              <a:rPr lang="en-US" altLang="zh-CN" dirty="0" smtClean="0"/>
              <a:t>14ms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多任务</a:t>
            </a:r>
            <a:r>
              <a:rPr lang="zh-CN" altLang="en-US" dirty="0"/>
              <a:t>状态解码</a:t>
            </a:r>
            <a:r>
              <a:rPr lang="zh-CN" altLang="en-US" dirty="0" smtClean="0"/>
              <a:t>时间为约</a:t>
            </a:r>
            <a:r>
              <a:rPr lang="en-US" altLang="zh-CN" dirty="0" smtClean="0"/>
              <a:t>18ms</a:t>
            </a:r>
            <a:r>
              <a:rPr lang="zh-CN" altLang="en-US" dirty="0" smtClean="0"/>
              <a:t>。</a:t>
            </a:r>
            <a:endParaRPr lang="en-US" altLang="zh-CN" dirty="0"/>
          </a:p>
        </p:txBody>
      </p:sp>
      <p:sp>
        <p:nvSpPr>
          <p:cNvPr id="21" name="圆角矩形 20"/>
          <p:cNvSpPr/>
          <p:nvPr/>
        </p:nvSpPr>
        <p:spPr>
          <a:xfrm>
            <a:off x="381000" y="877570"/>
            <a:ext cx="3733800" cy="2399030"/>
          </a:xfrm>
          <a:prstGeom prst="roundRect">
            <a:avLst/>
          </a:prstGeom>
          <a:noFill/>
          <a:ln>
            <a:solidFill>
              <a:srgbClr val="512886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4953000" y="846135"/>
            <a:ext cx="3733800" cy="2399030"/>
          </a:xfrm>
          <a:prstGeom prst="roundRect">
            <a:avLst/>
          </a:prstGeom>
          <a:noFill/>
          <a:ln>
            <a:solidFill>
              <a:srgbClr val="51288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右箭头 22"/>
          <p:cNvSpPr/>
          <p:nvPr/>
        </p:nvSpPr>
        <p:spPr>
          <a:xfrm>
            <a:off x="4243705" y="1918807"/>
            <a:ext cx="684530" cy="533876"/>
          </a:xfrm>
          <a:prstGeom prst="rightArrow">
            <a:avLst/>
          </a:prstGeom>
          <a:solidFill>
            <a:srgbClr val="926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4213225" y="1585035"/>
            <a:ext cx="684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512886"/>
                </a:solidFill>
              </a:rPr>
              <a:t>优化</a:t>
            </a:r>
            <a:endParaRPr lang="zh-CN" altLang="en-US" dirty="0">
              <a:solidFill>
                <a:srgbClr val="512886"/>
              </a:solidFill>
            </a:endParaRPr>
          </a:p>
        </p:txBody>
      </p:sp>
      <p:graphicFrame>
        <p:nvGraphicFramePr>
          <p:cNvPr id="25" name="图表 24"/>
          <p:cNvGraphicFramePr/>
          <p:nvPr>
            <p:extLst>
              <p:ext uri="{D42A27DB-BD31-4B8C-83A1-F6EECF244321}">
                <p14:modId xmlns:p14="http://schemas.microsoft.com/office/powerpoint/2010/main" val="2134769655"/>
              </p:ext>
            </p:extLst>
          </p:nvPr>
        </p:nvGraphicFramePr>
        <p:xfrm>
          <a:off x="4071620" y="4115308"/>
          <a:ext cx="4367472" cy="2326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5" y="-228600"/>
            <a:ext cx="2848610" cy="1143000"/>
          </a:xfrm>
        </p:spPr>
        <p:txBody>
          <a:bodyPr/>
          <a:lstStyle/>
          <a:p>
            <a:r>
              <a:rPr lang="zh-CN" altLang="en-US" dirty="0"/>
              <a:t>设计实现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99720" y="1043940"/>
            <a:ext cx="4110990" cy="534670"/>
          </a:xfrm>
          <a:prstGeom prst="rect">
            <a:avLst/>
          </a:prstGeom>
          <a:solidFill>
            <a:srgbClr val="E2D4F3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网络电台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服务器</a:t>
            </a:r>
          </a:p>
        </p:txBody>
      </p:sp>
      <p:sp>
        <p:nvSpPr>
          <p:cNvPr id="6" name="矩形 5"/>
          <p:cNvSpPr/>
          <p:nvPr/>
        </p:nvSpPr>
        <p:spPr>
          <a:xfrm>
            <a:off x="299085" y="2743200"/>
            <a:ext cx="4111625" cy="550545"/>
          </a:xfrm>
          <a:prstGeom prst="rect">
            <a:avLst/>
          </a:prstGeom>
          <a:solidFill>
            <a:srgbClr val="E2D4F3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solidFill>
                  <a:schemeClr val="accent1">
                    <a:lumMod val="75000"/>
                  </a:schemeClr>
                </a:solidFill>
              </a:rPr>
              <a:t>iRhythm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8" name="直接箭头连接符 7"/>
          <p:cNvCxnSpPr/>
          <p:nvPr/>
        </p:nvCxnSpPr>
        <p:spPr>
          <a:xfrm flipH="1" flipV="1">
            <a:off x="734060" y="1578610"/>
            <a:ext cx="2540" cy="116967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0" y="1971675"/>
            <a:ext cx="734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“GET”</a:t>
            </a:r>
          </a:p>
        </p:txBody>
      </p:sp>
      <p:cxnSp>
        <p:nvCxnSpPr>
          <p:cNvPr id="10" name="直接箭头连接符 9"/>
          <p:cNvCxnSpPr/>
          <p:nvPr/>
        </p:nvCxnSpPr>
        <p:spPr>
          <a:xfrm>
            <a:off x="891540" y="1578610"/>
            <a:ext cx="0" cy="116967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91540" y="1840865"/>
            <a:ext cx="7340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歌曲</a:t>
            </a:r>
            <a:r>
              <a:rPr lang="en-US" altLang="zh-CN"/>
              <a:t>ID</a:t>
            </a:r>
            <a:r>
              <a:rPr lang="zh-CN" altLang="en-US"/>
              <a:t>号</a:t>
            </a:r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2310130" y="1583690"/>
            <a:ext cx="0" cy="116459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382395" y="1971675"/>
            <a:ext cx="927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“POST”</a:t>
            </a: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2475865" y="1573530"/>
            <a:ext cx="6350" cy="116459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2456180" y="1833245"/>
            <a:ext cx="7340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歌曲信息</a:t>
            </a:r>
            <a:endParaRPr lang="en-US" altLang="zh-CN"/>
          </a:p>
        </p:txBody>
      </p:sp>
      <p:cxnSp>
        <p:nvCxnSpPr>
          <p:cNvPr id="16" name="直接箭头连接符 15"/>
          <p:cNvCxnSpPr/>
          <p:nvPr/>
        </p:nvCxnSpPr>
        <p:spPr>
          <a:xfrm flipH="1" flipV="1">
            <a:off x="3749675" y="1578610"/>
            <a:ext cx="8890" cy="116459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3015615" y="1971675"/>
            <a:ext cx="734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“GET”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3948430" y="1833245"/>
            <a:ext cx="7340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歌曲文件</a:t>
            </a:r>
          </a:p>
        </p:txBody>
      </p:sp>
      <p:cxnSp>
        <p:nvCxnSpPr>
          <p:cNvPr id="19" name="直接箭头连接符 18"/>
          <p:cNvCxnSpPr/>
          <p:nvPr/>
        </p:nvCxnSpPr>
        <p:spPr>
          <a:xfrm>
            <a:off x="3942715" y="1583690"/>
            <a:ext cx="0" cy="116459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6750" y="1472564"/>
            <a:ext cx="2240915" cy="189547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7665" y="1412240"/>
            <a:ext cx="2098040" cy="1955800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422910" y="3859530"/>
            <a:ext cx="937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“GET”</a:t>
            </a:r>
            <a:r>
              <a:rPr lang="zh-CN" altLang="en-US" dirty="0"/>
              <a:t>：</a:t>
            </a: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2395" y="3774440"/>
            <a:ext cx="7517765" cy="648970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152400" y="4984750"/>
            <a:ext cx="1192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“POST”</a:t>
            </a:r>
            <a:r>
              <a:rPr lang="zh-CN" altLang="en-US" dirty="0"/>
              <a:t>：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2395" y="4984750"/>
            <a:ext cx="7634605" cy="673735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4842192" y="827405"/>
            <a:ext cx="1144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歌曲</a:t>
            </a:r>
            <a:r>
              <a:rPr lang="en-US" altLang="zh-CN" dirty="0"/>
              <a:t>ID</a:t>
            </a:r>
            <a:r>
              <a:rPr lang="zh-CN" altLang="en-US" dirty="0"/>
              <a:t>号：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6880860" y="827405"/>
            <a:ext cx="12109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歌曲信息：</a:t>
            </a:r>
            <a:endParaRPr lang="en-US" altLang="zh-CN" dirty="0"/>
          </a:p>
        </p:txBody>
      </p:sp>
      <p:sp>
        <p:nvSpPr>
          <p:cNvPr id="33" name="文本框 32"/>
          <p:cNvSpPr txBox="1"/>
          <p:nvPr/>
        </p:nvSpPr>
        <p:spPr>
          <a:xfrm>
            <a:off x="7486332" y="175337"/>
            <a:ext cx="1425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</a:rPr>
              <a:t>音乐</a:t>
            </a:r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爬虫</a:t>
            </a:r>
            <a:endParaRPr lang="en-US" altLang="zh-CN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7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1" grpId="0"/>
      <p:bldP spid="11" grpId="1"/>
      <p:bldP spid="13" grpId="0"/>
      <p:bldP spid="13" grpId="1"/>
      <p:bldP spid="15" grpId="0"/>
      <p:bldP spid="15" grpId="1"/>
      <p:bldP spid="17" grpId="0"/>
      <p:bldP spid="18" grpId="1"/>
      <p:bldP spid="29" grpId="0"/>
      <p:bldP spid="29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charset="0"/>
              <a:buChar char=""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项目概述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bg2">
                    <a:lumMod val="65000"/>
                  </a:schemeClr>
                </a:solidFill>
              </a:rPr>
              <a:t>难点与创新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设计实现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charset="0"/>
              <a:buChar char="F"/>
            </a:pPr>
            <a:r>
              <a:rPr lang="zh-CN" altLang="en-US" dirty="0">
                <a:solidFill>
                  <a:schemeClr val="tx1"/>
                </a:solidFill>
              </a:rPr>
              <a:t>总结展望</a:t>
            </a:r>
          </a:p>
        </p:txBody>
      </p:sp>
      <p:sp>
        <p:nvSpPr>
          <p:cNvPr id="4" name="AutoShape 131" descr="globe pic"/>
          <p:cNvSpPr>
            <a:spLocks noChangeArrowheads="1"/>
          </p:cNvSpPr>
          <p:nvPr/>
        </p:nvSpPr>
        <p:spPr bwMode="auto">
          <a:xfrm>
            <a:off x="5638800" y="2990849"/>
            <a:ext cx="2582567" cy="2419351"/>
          </a:xfrm>
          <a:prstGeom prst="roundRect">
            <a:avLst>
              <a:gd name="adj" fmla="val 0"/>
            </a:avLst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algn="ctr">
            <a:solidFill>
              <a:schemeClr val="tx1"/>
            </a:solidFill>
            <a:round/>
          </a:ln>
          <a:effectLst>
            <a:outerShdw blurRad="152400" dist="241300" dir="8100000" algn="r" rotWithShape="0">
              <a:prstClr val="black">
                <a:alpha val="28000"/>
              </a:prst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400" kern="0" dirty="0">
              <a:solidFill>
                <a:sysClr val="windowText" lastClr="000000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2018</a:t>
            </a:r>
            <a:r>
              <a:rPr lang="zh-CN" altLang="en-US" dirty="0"/>
              <a:t>年</a:t>
            </a:r>
            <a:r>
              <a:rPr lang="en-US" altLang="zh-CN" dirty="0"/>
              <a:t>05</a:t>
            </a:r>
            <a:r>
              <a:rPr lang="zh-CN" altLang="en-US" dirty="0"/>
              <a:t>月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49580" y="2454910"/>
            <a:ext cx="8229600" cy="514350"/>
          </a:xfrm>
        </p:spPr>
        <p:txBody>
          <a:bodyPr/>
          <a:lstStyle/>
          <a:p>
            <a:pPr algn="ctr"/>
            <a:r>
              <a:rPr lang="zh-CN" altLang="en-US" sz="2400" dirty="0"/>
              <a:t>基于</a:t>
            </a:r>
            <a:r>
              <a:rPr lang="en-US" sz="2400" dirty="0"/>
              <a:t>ARC EM Starter Kit</a:t>
            </a:r>
            <a:r>
              <a:rPr lang="zh-CN" altLang="en-US" sz="2400" dirty="0"/>
              <a:t>的iRhythm</a:t>
            </a:r>
            <a:r>
              <a:rPr lang="zh-CN" altLang="en-US" sz="2400" smtClean="0"/>
              <a:t>网络音箱</a:t>
            </a:r>
            <a:endParaRPr lang="zh-CN" altLang="en-US" sz="24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李锐戈   吴曦   马志朋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5" y="-228600"/>
            <a:ext cx="2848610" cy="1143000"/>
          </a:xfrm>
        </p:spPr>
        <p:txBody>
          <a:bodyPr/>
          <a:lstStyle/>
          <a:p>
            <a:r>
              <a:rPr lang="zh-CN" altLang="en-US" dirty="0"/>
              <a:t>总结与展望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2" y="4451580"/>
            <a:ext cx="1811020" cy="167259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2629362" y="4951735"/>
            <a:ext cx="66992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＋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0132" y="4451580"/>
            <a:ext cx="2213610" cy="167259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6292042" y="4946424"/>
            <a:ext cx="66992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＝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rcRect l="25151" t="-1985" r="-7778" b="2647"/>
          <a:stretch>
            <a:fillRect/>
          </a:stretch>
        </p:blipFill>
        <p:spPr>
          <a:xfrm>
            <a:off x="7241367" y="4309340"/>
            <a:ext cx="1645920" cy="171577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766272" y="6124170"/>
            <a:ext cx="126746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 dirty="0" err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iRhythm</a:t>
            </a:r>
            <a:endParaRPr lang="en-US" altLang="zh-CN" sz="2000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183207" y="6194892"/>
            <a:ext cx="126746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语音识别</a:t>
            </a:r>
            <a:endParaRPr lang="zh-CN" altLang="en-US" sz="2000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961967" y="6124170"/>
            <a:ext cx="17526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完美智能音箱</a:t>
            </a:r>
          </a:p>
        </p:txBody>
      </p:sp>
      <p:sp>
        <p:nvSpPr>
          <p:cNvPr id="28" name="六边形 27"/>
          <p:cNvSpPr/>
          <p:nvPr/>
        </p:nvSpPr>
        <p:spPr>
          <a:xfrm>
            <a:off x="511810" y="1757680"/>
            <a:ext cx="1176655" cy="1026160"/>
          </a:xfrm>
          <a:prstGeom prst="hexagon">
            <a:avLst/>
          </a:prstGeom>
          <a:solidFill>
            <a:schemeClr val="accent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7" tIns="34284" rIns="68567" bIns="34284" rtlCol="0" anchor="ctr"/>
          <a:lstStyle/>
          <a:p>
            <a:pPr algn="ctr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cxnSp>
        <p:nvCxnSpPr>
          <p:cNvPr id="29" name="直接箭头连接符 28"/>
          <p:cNvCxnSpPr/>
          <p:nvPr/>
        </p:nvCxnSpPr>
        <p:spPr>
          <a:xfrm flipV="1">
            <a:off x="1441450" y="1219200"/>
            <a:ext cx="844550" cy="538480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endCxn id="34" idx="1"/>
          </p:cNvCxnSpPr>
          <p:nvPr/>
        </p:nvCxnSpPr>
        <p:spPr>
          <a:xfrm>
            <a:off x="1642110" y="2136773"/>
            <a:ext cx="643255" cy="0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1441450" y="2783840"/>
            <a:ext cx="844550" cy="492760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2286000" y="830580"/>
            <a:ext cx="5850255" cy="812165"/>
          </a:xfrm>
          <a:prstGeom prst="rect">
            <a:avLst/>
          </a:prstGeom>
          <a:solidFill>
            <a:srgbClr val="E2D4F3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7" tIns="34284" rIns="68567" bIns="34284"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2286000" y="830580"/>
            <a:ext cx="5850890" cy="2851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7" tIns="34284" rIns="68567" bIns="34284"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</a:p>
        </p:txBody>
      </p:sp>
      <p:sp>
        <p:nvSpPr>
          <p:cNvPr id="34" name="矩形 33"/>
          <p:cNvSpPr/>
          <p:nvPr/>
        </p:nvSpPr>
        <p:spPr>
          <a:xfrm>
            <a:off x="2285365" y="1730373"/>
            <a:ext cx="5850255" cy="812165"/>
          </a:xfrm>
          <a:prstGeom prst="rect">
            <a:avLst/>
          </a:prstGeom>
          <a:solidFill>
            <a:srgbClr val="E2D4F3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7" tIns="34284" rIns="68567" bIns="34284"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2284730" y="3524829"/>
            <a:ext cx="5850255" cy="812165"/>
          </a:xfrm>
          <a:prstGeom prst="rect">
            <a:avLst/>
          </a:prstGeom>
          <a:solidFill>
            <a:srgbClr val="E2D4F3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7" tIns="34284" rIns="68567" bIns="34284"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285365" y="1730373"/>
            <a:ext cx="5850890" cy="2851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7" tIns="34284" rIns="68567" bIns="34284"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音频输出接口</a:t>
            </a:r>
          </a:p>
        </p:txBody>
      </p:sp>
      <p:sp>
        <p:nvSpPr>
          <p:cNvPr id="42" name="矩形 41"/>
          <p:cNvSpPr/>
          <p:nvPr/>
        </p:nvSpPr>
        <p:spPr>
          <a:xfrm>
            <a:off x="2284730" y="3533719"/>
            <a:ext cx="5850890" cy="2851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7" tIns="34284" rIns="68567" bIns="34284"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难点与克服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352801" y="1219200"/>
            <a:ext cx="3260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解码播放</a:t>
            </a:r>
            <a:r>
              <a:rPr lang="zh-CN" altLang="en-US" dirty="0"/>
              <a:t>网络音乐与本地音乐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2405062" y="3902257"/>
            <a:ext cx="5771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低主频，</a:t>
            </a:r>
            <a:r>
              <a:rPr lang="en-US" altLang="zh-CN" dirty="0" smtClean="0"/>
              <a:t>DSP</a:t>
            </a:r>
            <a:r>
              <a:rPr lang="zh-CN" altLang="en-US" dirty="0" smtClean="0"/>
              <a:t>加速，</a:t>
            </a:r>
            <a:r>
              <a:rPr lang="zh-CN" altLang="en-US" dirty="0"/>
              <a:t>任务</a:t>
            </a:r>
            <a:r>
              <a:rPr lang="zh-CN" altLang="en-US" dirty="0" smtClean="0"/>
              <a:t>合理</a:t>
            </a:r>
            <a:r>
              <a:rPr lang="zh-CN" altLang="en-US" dirty="0" smtClean="0"/>
              <a:t>调度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2284095" y="2640877"/>
            <a:ext cx="5850255" cy="812165"/>
          </a:xfrm>
          <a:prstGeom prst="rect">
            <a:avLst/>
          </a:prstGeom>
          <a:solidFill>
            <a:srgbClr val="E2D4F3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7" tIns="34284" rIns="68567" bIns="34284"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2284095" y="2640877"/>
            <a:ext cx="5850890" cy="2851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7" tIns="34284" rIns="68567" bIns="34284"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解码优化加速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839719" y="2144032"/>
            <a:ext cx="47390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使用外置</a:t>
            </a:r>
            <a:r>
              <a:rPr lang="en-US" altLang="zh-CN" dirty="0"/>
              <a:t>FPGA</a:t>
            </a:r>
            <a:r>
              <a:rPr lang="zh-CN" altLang="en-US" dirty="0"/>
              <a:t>芯片将</a:t>
            </a:r>
            <a:r>
              <a:rPr lang="en-US" altLang="zh-CN" dirty="0"/>
              <a:t>SPI</a:t>
            </a:r>
            <a:r>
              <a:rPr lang="zh-CN" altLang="en-US" dirty="0"/>
              <a:t>转换为</a:t>
            </a:r>
            <a:r>
              <a:rPr lang="en-US" altLang="zh-CN" dirty="0"/>
              <a:t>I2S</a:t>
            </a:r>
            <a:r>
              <a:rPr lang="zh-CN" altLang="en-US" dirty="0"/>
              <a:t>音频输出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305512" y="3015559"/>
            <a:ext cx="5828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运算时间：减少</a:t>
            </a:r>
            <a:r>
              <a:rPr lang="en-US" altLang="zh-CN" dirty="0" smtClean="0"/>
              <a:t>43%</a:t>
            </a:r>
            <a:r>
              <a:rPr lang="zh-CN" altLang="en-US" dirty="0" smtClean="0"/>
              <a:t>  处理器占用：过载 </a:t>
            </a:r>
            <a:r>
              <a:rPr lang="en-US" altLang="zh-CN" dirty="0" smtClean="0"/>
              <a:t>-&gt; 70%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26779" y="2971800"/>
            <a:ext cx="2667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b="1" dirty="0">
                <a:latin typeface="Calibri" panose="020F0502020204030204" charset="0"/>
              </a:rPr>
              <a:t>  谢 谢！</a:t>
            </a:r>
            <a:endParaRPr lang="en-US" sz="5000" b="1" dirty="0">
              <a:latin typeface="Calibri" panose="020F050202020403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项目概述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难点与创新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设计实现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总结展望</a:t>
            </a:r>
            <a:endParaRPr lang="en-US" altLang="zh-CN" dirty="0"/>
          </a:p>
        </p:txBody>
      </p:sp>
      <p:sp>
        <p:nvSpPr>
          <p:cNvPr id="4" name="AutoShape 131" descr="globe pic"/>
          <p:cNvSpPr>
            <a:spLocks noChangeArrowheads="1"/>
          </p:cNvSpPr>
          <p:nvPr/>
        </p:nvSpPr>
        <p:spPr bwMode="auto">
          <a:xfrm>
            <a:off x="5638800" y="2990849"/>
            <a:ext cx="2582567" cy="2419351"/>
          </a:xfrm>
          <a:prstGeom prst="roundRect">
            <a:avLst>
              <a:gd name="adj" fmla="val 0"/>
            </a:avLst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algn="ctr">
            <a:solidFill>
              <a:schemeClr val="tx1"/>
            </a:solidFill>
            <a:round/>
          </a:ln>
          <a:effectLst>
            <a:outerShdw blurRad="152400" dist="241300" dir="8100000" algn="r" rotWithShape="0">
              <a:prstClr val="black">
                <a:alpha val="28000"/>
              </a:prst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400" kern="0" dirty="0">
              <a:solidFill>
                <a:sysClr val="windowText" lastClr="000000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"/>
            </a:pPr>
            <a:r>
              <a:rPr lang="zh-CN" altLang="en-US" dirty="0"/>
              <a:t>项目概述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难点与创新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设计实现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总结展望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</a:pP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AutoShape 131" descr="globe pic"/>
          <p:cNvSpPr>
            <a:spLocks noChangeArrowheads="1"/>
          </p:cNvSpPr>
          <p:nvPr/>
        </p:nvSpPr>
        <p:spPr bwMode="auto">
          <a:xfrm>
            <a:off x="5638800" y="2990849"/>
            <a:ext cx="2582567" cy="2419351"/>
          </a:xfrm>
          <a:prstGeom prst="roundRect">
            <a:avLst>
              <a:gd name="adj" fmla="val 0"/>
            </a:avLst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algn="ctr">
            <a:solidFill>
              <a:schemeClr val="tx1"/>
            </a:solidFill>
            <a:round/>
          </a:ln>
          <a:effectLst>
            <a:outerShdw blurRad="152400" dist="241300" dir="8100000" algn="r" rotWithShape="0">
              <a:prstClr val="black">
                <a:alpha val="28000"/>
              </a:prst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400" kern="0" dirty="0">
              <a:solidFill>
                <a:sysClr val="windowText" lastClr="000000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5" y="-228600"/>
            <a:ext cx="2848610" cy="1143000"/>
          </a:xfrm>
        </p:spPr>
        <p:txBody>
          <a:bodyPr/>
          <a:lstStyle/>
          <a:p>
            <a:r>
              <a:rPr lang="zh-CN" altLang="en-US" dirty="0"/>
              <a:t>项目概述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表格 3"/>
          <p:cNvGraphicFramePr/>
          <p:nvPr>
            <p:extLst>
              <p:ext uri="{D42A27DB-BD31-4B8C-83A1-F6EECF244321}">
                <p14:modId xmlns:p14="http://schemas.microsoft.com/office/powerpoint/2010/main" val="131794143"/>
              </p:ext>
            </p:extLst>
          </p:nvPr>
        </p:nvGraphicFramePr>
        <p:xfrm>
          <a:off x="198490" y="4366171"/>
          <a:ext cx="3563203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4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82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133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 dirty="0"/>
                        <a:t>产品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 dirty="0" smtClean="0"/>
                        <a:t>主处理器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4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 dirty="0"/>
                        <a:t>小豹</a:t>
                      </a:r>
                      <a:r>
                        <a:rPr lang="en-US" altLang="zh-CN" sz="1200" dirty="0"/>
                        <a:t>AI</a:t>
                      </a:r>
                      <a:r>
                        <a:rPr lang="zh-CN" altLang="en-US" sz="1200" dirty="0"/>
                        <a:t>音箱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 dirty="0"/>
                        <a:t>4</a:t>
                      </a:r>
                      <a:r>
                        <a:rPr lang="zh-CN" altLang="en-US" sz="1200" dirty="0" smtClean="0"/>
                        <a:t>核</a:t>
                      </a:r>
                      <a:r>
                        <a:rPr lang="en-US" altLang="zh-CN" sz="1200" dirty="0" smtClean="0"/>
                        <a:t>,Cortex-A7,1.5GHz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34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 dirty="0"/>
                        <a:t>天猫精灵</a:t>
                      </a:r>
                      <a:r>
                        <a:rPr lang="en-US" altLang="zh-CN" sz="1200" dirty="0"/>
                        <a:t>M1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 dirty="0">
                          <a:sym typeface="+mn-ea"/>
                        </a:rPr>
                        <a:t>4</a:t>
                      </a:r>
                      <a:r>
                        <a:rPr lang="zh-CN" altLang="en-US" sz="1200" dirty="0" smtClean="0">
                          <a:sym typeface="+mn-ea"/>
                        </a:rPr>
                        <a:t>核</a:t>
                      </a:r>
                      <a:r>
                        <a:rPr lang="en-US" altLang="zh-CN" sz="1200" dirty="0" smtClean="0">
                          <a:sym typeface="+mn-ea"/>
                        </a:rPr>
                        <a:t>,Cortex-A53</a:t>
                      </a:r>
                      <a:endParaRPr lang="en-US" altLang="zh-C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34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/>
                        <a:t>亚马逊</a:t>
                      </a:r>
                      <a:r>
                        <a:rPr lang="en-US" altLang="zh-CN" sz="1200"/>
                        <a:t>echo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 dirty="0" smtClean="0">
                          <a:sym typeface="+mn-ea"/>
                        </a:rPr>
                        <a:t>OMAP3  + Cortex-A8 + DSP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342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小爱</a:t>
                      </a:r>
                      <a:r>
                        <a:rPr lang="en-US" altLang="zh-CN" sz="1200"/>
                        <a:t>mini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 dirty="0"/>
                        <a:t>4</a:t>
                      </a:r>
                      <a:r>
                        <a:rPr lang="zh-CN" altLang="en-US" sz="1200" dirty="0" smtClean="0"/>
                        <a:t>核</a:t>
                      </a:r>
                      <a:r>
                        <a:rPr lang="en-US" altLang="zh-CN" sz="1200" dirty="0" smtClean="0"/>
                        <a:t>,Cortex-A7,</a:t>
                      </a:r>
                      <a:r>
                        <a:rPr lang="zh-CN" altLang="en-US" sz="1200" dirty="0" smtClean="0"/>
                        <a:t>主频</a:t>
                      </a:r>
                      <a:r>
                        <a:rPr lang="en-US" altLang="zh-CN" sz="1200" dirty="0"/>
                        <a:t>1.2GHz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342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小爱同学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 dirty="0" smtClean="0"/>
                        <a:t>4</a:t>
                      </a:r>
                      <a:r>
                        <a:rPr lang="zh-CN" altLang="en-US" sz="1200" dirty="0" smtClean="0"/>
                        <a:t>核</a:t>
                      </a:r>
                      <a:r>
                        <a:rPr lang="en-US" altLang="zh-CN" sz="1200" dirty="0" smtClean="0"/>
                        <a:t>, Cortex-A53, 64</a:t>
                      </a:r>
                      <a:r>
                        <a:rPr lang="zh-CN" altLang="en-US" sz="1200" dirty="0" smtClean="0"/>
                        <a:t>位</a:t>
                      </a:r>
                      <a:r>
                        <a:rPr lang="en-US" altLang="zh-CN" sz="1200" dirty="0" smtClean="0"/>
                        <a:t>,1.2GHz</a:t>
                      </a:r>
                      <a:endParaRPr lang="en-US" altLang="zh-C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342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 dirty="0" err="1"/>
                        <a:t>iRhythm</a:t>
                      </a:r>
                      <a:endParaRPr lang="en-US" altLang="zh-C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 dirty="0"/>
                        <a:t>单</a:t>
                      </a:r>
                      <a:r>
                        <a:rPr lang="zh-CN" altLang="en-US" sz="1200" dirty="0" smtClean="0"/>
                        <a:t>核</a:t>
                      </a:r>
                      <a:r>
                        <a:rPr lang="en-US" altLang="zh-CN" sz="1200" dirty="0" smtClean="0"/>
                        <a:t>,ARC em_7d,25MHz</a:t>
                      </a:r>
                      <a:endParaRPr lang="en-US" altLang="zh-C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17" name="直接连接符 16"/>
          <p:cNvCxnSpPr/>
          <p:nvPr/>
        </p:nvCxnSpPr>
        <p:spPr>
          <a:xfrm flipV="1">
            <a:off x="3867475" y="6164005"/>
            <a:ext cx="3395980" cy="0"/>
          </a:xfrm>
          <a:prstGeom prst="line">
            <a:avLst/>
          </a:prstGeom>
          <a:ln>
            <a:solidFill>
              <a:schemeClr val="bg2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4007175" y="4493320"/>
            <a:ext cx="228600" cy="16706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426910" y="4156770"/>
            <a:ext cx="228600" cy="20072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944435" y="4397435"/>
            <a:ext cx="228600" cy="17665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5456245" y="4791135"/>
            <a:ext cx="228600" cy="13728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6033460" y="4332030"/>
            <a:ext cx="228600" cy="1831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6542730" y="5835710"/>
            <a:ext cx="228600" cy="3282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>
            <a:stCxn id="22" idx="0"/>
            <a:endCxn id="24" idx="0"/>
          </p:cNvCxnSpPr>
          <p:nvPr/>
        </p:nvCxnSpPr>
        <p:spPr>
          <a:xfrm flipV="1">
            <a:off x="4121475" y="4156770"/>
            <a:ext cx="419735" cy="336550"/>
          </a:xfrm>
          <a:prstGeom prst="line">
            <a:avLst/>
          </a:prstGeom>
          <a:ln w="28575" cmpd="sng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>
            <a:stCxn id="24" idx="0"/>
            <a:endCxn id="25" idx="0"/>
          </p:cNvCxnSpPr>
          <p:nvPr/>
        </p:nvCxnSpPr>
        <p:spPr>
          <a:xfrm>
            <a:off x="4541210" y="4156770"/>
            <a:ext cx="517525" cy="240665"/>
          </a:xfrm>
          <a:prstGeom prst="line">
            <a:avLst/>
          </a:prstGeom>
          <a:ln w="28575" cmpd="sng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stCxn id="25" idx="0"/>
            <a:endCxn id="26" idx="0"/>
          </p:cNvCxnSpPr>
          <p:nvPr/>
        </p:nvCxnSpPr>
        <p:spPr>
          <a:xfrm>
            <a:off x="5058735" y="4397435"/>
            <a:ext cx="511810" cy="393700"/>
          </a:xfrm>
          <a:prstGeom prst="line">
            <a:avLst/>
          </a:prstGeom>
          <a:ln w="28575" cmpd="sng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>
            <a:stCxn id="26" idx="0"/>
            <a:endCxn id="27" idx="0"/>
          </p:cNvCxnSpPr>
          <p:nvPr/>
        </p:nvCxnSpPr>
        <p:spPr>
          <a:xfrm flipV="1">
            <a:off x="5570545" y="4332030"/>
            <a:ext cx="577215" cy="459105"/>
          </a:xfrm>
          <a:prstGeom prst="line">
            <a:avLst/>
          </a:prstGeom>
          <a:ln w="28575" cmpd="sng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>
            <a:stCxn id="27" idx="0"/>
            <a:endCxn id="28" idx="0"/>
          </p:cNvCxnSpPr>
          <p:nvPr/>
        </p:nvCxnSpPr>
        <p:spPr>
          <a:xfrm>
            <a:off x="6147760" y="4332030"/>
            <a:ext cx="509270" cy="1503680"/>
          </a:xfrm>
          <a:prstGeom prst="line">
            <a:avLst/>
          </a:prstGeom>
          <a:ln w="28575" cmpd="sng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3925260" y="6212900"/>
            <a:ext cx="3924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/>
              <a:t>小豹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372300" y="6212900"/>
            <a:ext cx="3378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/>
              <a:t>天猫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859345" y="6212900"/>
            <a:ext cx="39878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/>
              <a:t>亚马逊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5296860" y="6212900"/>
            <a:ext cx="5473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/>
              <a:t>小爱</a:t>
            </a:r>
            <a:r>
              <a:rPr lang="en-US" altLang="zh-CN" sz="1050"/>
              <a:t>mini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5952180" y="6164005"/>
            <a:ext cx="3917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小爱同学</a:t>
            </a:r>
            <a:endParaRPr lang="en-US" altLang="zh-CN" sz="1050" dirty="0"/>
          </a:p>
        </p:txBody>
      </p:sp>
      <p:sp>
        <p:nvSpPr>
          <p:cNvPr id="39" name="文本框 38"/>
          <p:cNvSpPr txBox="1"/>
          <p:nvPr/>
        </p:nvSpPr>
        <p:spPr>
          <a:xfrm>
            <a:off x="6343975" y="6212900"/>
            <a:ext cx="8845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 err="1">
                <a:solidFill>
                  <a:srgbClr val="512886"/>
                </a:solidFill>
              </a:rPr>
              <a:t>iRhythm</a:t>
            </a:r>
            <a:endParaRPr lang="en-US" sz="1050" b="1" dirty="0">
              <a:solidFill>
                <a:srgbClr val="512886"/>
              </a:solidFill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231" y="1328844"/>
            <a:ext cx="1503045" cy="558165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5953" y="2353131"/>
            <a:ext cx="1369240" cy="1030175"/>
          </a:xfrm>
          <a:prstGeom prst="rect">
            <a:avLst/>
          </a:prstGeom>
        </p:spPr>
      </p:pic>
      <p:sp>
        <p:nvSpPr>
          <p:cNvPr id="43" name="左右箭头 42"/>
          <p:cNvSpPr/>
          <p:nvPr/>
        </p:nvSpPr>
        <p:spPr>
          <a:xfrm>
            <a:off x="3179164" y="2672283"/>
            <a:ext cx="2027555" cy="288290"/>
          </a:xfrm>
          <a:prstGeom prst="left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481" y="1220607"/>
            <a:ext cx="2319428" cy="2218418"/>
          </a:xfrm>
          <a:prstGeom prst="rect">
            <a:avLst/>
          </a:prstGeom>
        </p:spPr>
      </p:pic>
      <p:sp>
        <p:nvSpPr>
          <p:cNvPr id="45" name="下箭头 44"/>
          <p:cNvSpPr/>
          <p:nvPr/>
        </p:nvSpPr>
        <p:spPr>
          <a:xfrm rot="16200000">
            <a:off x="3989900" y="622473"/>
            <a:ext cx="406718" cy="2028190"/>
          </a:xfrm>
          <a:prstGeom prst="downArrow">
            <a:avLst>
              <a:gd name="adj1" fmla="val 38766"/>
              <a:gd name="adj2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703645" y="3017017"/>
            <a:ext cx="668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连接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3710493" y="2037140"/>
            <a:ext cx="664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抓取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3493500" y="1125141"/>
            <a:ext cx="1162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解码播放</a:t>
            </a:r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457200" y="833755"/>
            <a:ext cx="8153400" cy="3217660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41491" y="1577830"/>
            <a:ext cx="576580" cy="1323439"/>
          </a:xfrm>
          <a:prstGeom prst="rect">
            <a:avLst/>
          </a:prstGeom>
          <a:noFill/>
          <a:effectLst>
            <a:outerShdw blurRad="50800" dist="50800" dir="5400000" algn="ctr" rotWithShape="0">
              <a:srgbClr val="D1B2E8">
                <a:alpha val="100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</a:rPr>
              <a:t>智能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音箱</a:t>
            </a:r>
            <a:endParaRPr lang="zh-CN" alt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086600" y="4223956"/>
            <a:ext cx="2143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512886"/>
                </a:solidFill>
              </a:rPr>
              <a:t>低廉的价格！</a:t>
            </a:r>
            <a:endParaRPr lang="en-US" altLang="zh-CN" sz="2400" dirty="0" smtClean="0">
              <a:solidFill>
                <a:srgbClr val="512886"/>
              </a:solidFill>
            </a:endParaRPr>
          </a:p>
          <a:p>
            <a:r>
              <a:rPr lang="zh-CN" altLang="en-US" sz="2400" dirty="0" smtClean="0">
                <a:solidFill>
                  <a:srgbClr val="512886"/>
                </a:solidFill>
              </a:rPr>
              <a:t>完美的功能！广阔的市场！</a:t>
            </a:r>
            <a:endParaRPr lang="en-US" altLang="zh-CN" sz="2400" dirty="0" smtClean="0">
              <a:solidFill>
                <a:srgbClr val="512886"/>
              </a:solidFill>
            </a:endParaRPr>
          </a:p>
        </p:txBody>
      </p:sp>
      <p:sp>
        <p:nvSpPr>
          <p:cNvPr id="3" name="上箭头 2"/>
          <p:cNvSpPr/>
          <p:nvPr/>
        </p:nvSpPr>
        <p:spPr>
          <a:xfrm rot="1724196">
            <a:off x="7092021" y="5427440"/>
            <a:ext cx="295821" cy="872039"/>
          </a:xfrm>
          <a:prstGeom prst="upArrow">
            <a:avLst>
              <a:gd name="adj1" fmla="val 26657"/>
              <a:gd name="adj2" fmla="val 3877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charset="0"/>
              <a:buChar char=""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项目概述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charset="0"/>
              <a:buChar char="F"/>
            </a:pPr>
            <a:r>
              <a:rPr lang="zh-CN" altLang="en-US" dirty="0">
                <a:solidFill>
                  <a:schemeClr val="tx1"/>
                </a:solidFill>
              </a:rPr>
              <a:t>难点与创新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设计实现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总结展望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AutoShape 131" descr="globe pic"/>
          <p:cNvSpPr>
            <a:spLocks noChangeArrowheads="1"/>
          </p:cNvSpPr>
          <p:nvPr/>
        </p:nvSpPr>
        <p:spPr bwMode="auto">
          <a:xfrm>
            <a:off x="5638800" y="2990849"/>
            <a:ext cx="2582567" cy="2419351"/>
          </a:xfrm>
          <a:prstGeom prst="roundRect">
            <a:avLst>
              <a:gd name="adj" fmla="val 0"/>
            </a:avLst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algn="ctr">
            <a:solidFill>
              <a:schemeClr val="tx1"/>
            </a:solidFill>
            <a:round/>
          </a:ln>
          <a:effectLst>
            <a:outerShdw blurRad="152400" dist="241300" dir="8100000" algn="r" rotWithShape="0">
              <a:prstClr val="black">
                <a:alpha val="28000"/>
              </a:prst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400" kern="0" dirty="0">
              <a:solidFill>
                <a:sysClr val="windowText" lastClr="000000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5" y="-228600"/>
            <a:ext cx="2848610" cy="1143000"/>
          </a:xfrm>
        </p:spPr>
        <p:txBody>
          <a:bodyPr/>
          <a:lstStyle/>
          <a:p>
            <a:r>
              <a:rPr lang="zh-CN" altLang="en-US" dirty="0"/>
              <a:t>难点与创新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1753870" y="1447800"/>
            <a:ext cx="152400" cy="1524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50800" dir="5400000" algn="ctr" rotWithShape="0">
              <a:schemeClr val="accent1">
                <a:alpha val="10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1905000" y="1524000"/>
            <a:ext cx="1981200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40000" dist="23000" dir="5400000" rotWithShape="0">
              <a:schemeClr val="accent1">
                <a:alpha val="35000"/>
              </a:schemeClr>
            </a:outerShdw>
            <a:softEdge rad="12700"/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3870325" y="1524000"/>
            <a:ext cx="0" cy="4419600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arrow" w="med" len="med"/>
          </a:ln>
          <a:effectLst>
            <a:outerShdw blurRad="40000" dist="23000" dir="5400000" rotWithShape="0">
              <a:schemeClr val="accent1">
                <a:alpha val="35000"/>
              </a:schemeClr>
            </a:outerShdw>
            <a:softEdge rad="12700"/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3742055" y="1948815"/>
            <a:ext cx="258445" cy="26098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5400000">
            <a:off x="3816028" y="2009140"/>
            <a:ext cx="138430" cy="139065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3740785" y="3395345"/>
            <a:ext cx="258445" cy="260985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等腰三角形 27"/>
          <p:cNvSpPr/>
          <p:nvPr/>
        </p:nvSpPr>
        <p:spPr>
          <a:xfrm rot="5400000">
            <a:off x="3815715" y="3456940"/>
            <a:ext cx="138430" cy="139065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3741420" y="4911725"/>
            <a:ext cx="258445" cy="26098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等腰三角形 30"/>
          <p:cNvSpPr/>
          <p:nvPr/>
        </p:nvSpPr>
        <p:spPr>
          <a:xfrm rot="5400000">
            <a:off x="3815715" y="4972685"/>
            <a:ext cx="138430" cy="139065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Rectangle 2"/>
          <p:cNvSpPr>
            <a:spLocks noGrp="1" noChangeArrowheads="1"/>
          </p:cNvSpPr>
          <p:nvPr/>
        </p:nvSpPr>
        <p:spPr>
          <a:xfrm>
            <a:off x="2364740" y="852170"/>
            <a:ext cx="1161415" cy="8883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难点</a:t>
            </a:r>
          </a:p>
        </p:txBody>
      </p:sp>
      <p:sp>
        <p:nvSpPr>
          <p:cNvPr id="33" name="圆角矩形 32"/>
          <p:cNvSpPr/>
          <p:nvPr/>
        </p:nvSpPr>
        <p:spPr>
          <a:xfrm>
            <a:off x="2268000" y="1850390"/>
            <a:ext cx="1062355" cy="457200"/>
          </a:xfrm>
          <a:prstGeom prst="roundRect">
            <a:avLst/>
          </a:prstGeom>
          <a:solidFill>
            <a:srgbClr val="F1E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accent1">
                    <a:lumMod val="50000"/>
                  </a:schemeClr>
                </a:solidFill>
              </a:rPr>
              <a:t>资源</a:t>
            </a:r>
          </a:p>
        </p:txBody>
      </p:sp>
      <p:sp>
        <p:nvSpPr>
          <p:cNvPr id="34" name="圆角矩形 33"/>
          <p:cNvSpPr/>
          <p:nvPr/>
        </p:nvSpPr>
        <p:spPr>
          <a:xfrm>
            <a:off x="2268000" y="3297237"/>
            <a:ext cx="1062355" cy="457200"/>
          </a:xfrm>
          <a:prstGeom prst="roundRect">
            <a:avLst/>
          </a:prstGeom>
          <a:solidFill>
            <a:srgbClr val="F1E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accent1">
                    <a:lumMod val="50000"/>
                  </a:schemeClr>
                </a:solidFill>
              </a:rPr>
              <a:t>速度</a:t>
            </a:r>
          </a:p>
        </p:txBody>
      </p:sp>
      <p:sp>
        <p:nvSpPr>
          <p:cNvPr id="35" name="圆角矩形 34"/>
          <p:cNvSpPr/>
          <p:nvPr/>
        </p:nvSpPr>
        <p:spPr>
          <a:xfrm>
            <a:off x="2268000" y="4813300"/>
            <a:ext cx="1061720" cy="457200"/>
          </a:xfrm>
          <a:prstGeom prst="roundRect">
            <a:avLst/>
          </a:prstGeom>
          <a:solidFill>
            <a:srgbClr val="F1E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accent1">
                    <a:lumMod val="50000"/>
                  </a:schemeClr>
                </a:solidFill>
              </a:rPr>
              <a:t>协议</a:t>
            </a:r>
          </a:p>
        </p:txBody>
      </p:sp>
      <p:sp>
        <p:nvSpPr>
          <p:cNvPr id="36" name="椭圆 35"/>
          <p:cNvSpPr/>
          <p:nvPr/>
        </p:nvSpPr>
        <p:spPr>
          <a:xfrm>
            <a:off x="4096385" y="1355090"/>
            <a:ext cx="1447800" cy="1447800"/>
          </a:xfrm>
          <a:prstGeom prst="ellipse">
            <a:avLst/>
          </a:prstGeom>
          <a:solidFill>
            <a:srgbClr val="D1B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网络音频的获取</a:t>
            </a:r>
          </a:p>
        </p:txBody>
      </p:sp>
      <p:sp>
        <p:nvSpPr>
          <p:cNvPr id="37" name="椭圆 36"/>
          <p:cNvSpPr/>
          <p:nvPr/>
        </p:nvSpPr>
        <p:spPr>
          <a:xfrm>
            <a:off x="4096385" y="2802890"/>
            <a:ext cx="1447800" cy="1447800"/>
          </a:xfrm>
          <a:prstGeom prst="ellipse">
            <a:avLst/>
          </a:prstGeom>
          <a:solidFill>
            <a:srgbClr val="9A6D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音频数据解码加速</a:t>
            </a:r>
          </a:p>
        </p:txBody>
      </p:sp>
      <p:sp>
        <p:nvSpPr>
          <p:cNvPr id="38" name="椭圆 37"/>
          <p:cNvSpPr/>
          <p:nvPr/>
        </p:nvSpPr>
        <p:spPr>
          <a:xfrm>
            <a:off x="4096385" y="4250690"/>
            <a:ext cx="1447800" cy="1447800"/>
          </a:xfrm>
          <a:prstGeom prst="ellipse">
            <a:avLst/>
          </a:prstGeom>
          <a:solidFill>
            <a:srgbClr val="472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EMSK</a:t>
            </a:r>
            <a:r>
              <a:rPr lang="zh-CN" altLang="en-US" dirty="0" smtClean="0"/>
              <a:t>没有</a:t>
            </a:r>
            <a:r>
              <a:rPr lang="en-US" altLang="zh-CN" dirty="0" smtClean="0"/>
              <a:t>I2S</a:t>
            </a:r>
            <a:r>
              <a:rPr lang="zh-CN" altLang="en-US" dirty="0" smtClean="0"/>
              <a:t>外设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5802630" y="1540510"/>
            <a:ext cx="25793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"/>
            </a:pPr>
            <a:r>
              <a:rPr lang="zh-CN" altLang="en-US" dirty="0" smtClean="0"/>
              <a:t>版权加密</a:t>
            </a:r>
            <a:endParaRPr lang="zh-CN" altLang="en-US" dirty="0"/>
          </a:p>
          <a:p>
            <a:pPr indent="0">
              <a:buFont typeface="Wingdings" panose="05000000000000000000" charset="0"/>
              <a:buNone/>
            </a:pPr>
            <a:endParaRPr lang="zh-CN" altLang="en-US" dirty="0"/>
          </a:p>
          <a:p>
            <a:pPr marL="285750" indent="-285750">
              <a:buFont typeface="Wingdings" panose="05000000000000000000" charset="0"/>
              <a:buChar char=""/>
            </a:pPr>
            <a:r>
              <a:rPr lang="zh-CN" altLang="en-US" dirty="0"/>
              <a:t>网络相应的不确定性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5802630" y="2856423"/>
            <a:ext cx="3251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高度压缩数据的解析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/>
              <a:t>主频只有</a:t>
            </a:r>
            <a:r>
              <a:rPr lang="en-US" altLang="zh-CN" dirty="0" smtClean="0"/>
              <a:t>25MHz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/>
              <a:t>GNU</a:t>
            </a:r>
            <a:r>
              <a:rPr lang="zh-CN" altLang="en-US" dirty="0"/>
              <a:t>不</a:t>
            </a:r>
            <a:r>
              <a:rPr lang="zh-CN" altLang="en-US" dirty="0" smtClean="0"/>
              <a:t>支持</a:t>
            </a:r>
            <a:r>
              <a:rPr lang="en-US" altLang="zh-CN" dirty="0" smtClean="0"/>
              <a:t>ARC</a:t>
            </a:r>
            <a:r>
              <a:rPr lang="zh-CN" altLang="en-US" dirty="0" smtClean="0"/>
              <a:t>的</a:t>
            </a:r>
            <a:r>
              <a:rPr lang="en-US" altLang="zh-CN" dirty="0" smtClean="0"/>
              <a:t>DSP</a:t>
            </a:r>
            <a:r>
              <a:rPr lang="zh-CN" altLang="en-US" dirty="0" smtClean="0"/>
              <a:t>库</a:t>
            </a:r>
            <a:endParaRPr lang="zh-CN" altLang="en-US" dirty="0"/>
          </a:p>
        </p:txBody>
      </p:sp>
      <p:sp>
        <p:nvSpPr>
          <p:cNvPr id="41" name="文本框 40"/>
          <p:cNvSpPr txBox="1"/>
          <p:nvPr/>
        </p:nvSpPr>
        <p:spPr>
          <a:xfrm>
            <a:off x="5800724" y="4902200"/>
            <a:ext cx="3114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"/>
            </a:pPr>
            <a:r>
              <a:rPr lang="en-US" altLang="zh-CN" dirty="0" smtClean="0"/>
              <a:t>SPI-I2S</a:t>
            </a:r>
            <a:r>
              <a:rPr lang="zh-CN" altLang="en-US" dirty="0"/>
              <a:t>的</a:t>
            </a:r>
            <a:r>
              <a:rPr lang="zh-CN" altLang="en-US" dirty="0" smtClean="0"/>
              <a:t>转换电路自制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5885" y="-228600"/>
            <a:ext cx="2848610" cy="1143000"/>
          </a:xfrm>
        </p:spPr>
        <p:txBody>
          <a:bodyPr/>
          <a:lstStyle/>
          <a:p>
            <a:r>
              <a:rPr lang="zh-CN" altLang="en-US" dirty="0"/>
              <a:t>难点与创新</a:t>
            </a: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59130"/>
            <a:ext cx="9144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647565" y="914400"/>
            <a:ext cx="0" cy="449580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40000" dist="23000" dir="5400000" rotWithShape="0">
              <a:schemeClr val="accent1">
                <a:alpha val="35000"/>
              </a:schemeClr>
            </a:outerShdw>
            <a:softEdge rad="12700"/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4518025" y="1405890"/>
            <a:ext cx="258445" cy="26098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Rectangle 2"/>
          <p:cNvSpPr>
            <a:spLocks noGrp="1" noChangeArrowheads="1"/>
          </p:cNvSpPr>
          <p:nvPr/>
        </p:nvSpPr>
        <p:spPr>
          <a:xfrm>
            <a:off x="4587875" y="5410200"/>
            <a:ext cx="1030605" cy="6330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创新</a:t>
            </a:r>
          </a:p>
        </p:txBody>
      </p:sp>
      <p:sp>
        <p:nvSpPr>
          <p:cNvPr id="18" name="等腰三角形 17"/>
          <p:cNvSpPr/>
          <p:nvPr/>
        </p:nvSpPr>
        <p:spPr>
          <a:xfrm rot="5400000">
            <a:off x="4588408" y="1466850"/>
            <a:ext cx="138430" cy="139065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4518025" y="2853690"/>
            <a:ext cx="258445" cy="260985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等腰三角形 27"/>
          <p:cNvSpPr/>
          <p:nvPr/>
        </p:nvSpPr>
        <p:spPr>
          <a:xfrm rot="5400000">
            <a:off x="4587875" y="2914650"/>
            <a:ext cx="138430" cy="139065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4518025" y="4247515"/>
            <a:ext cx="258445" cy="26098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等腰三角形 30"/>
          <p:cNvSpPr/>
          <p:nvPr/>
        </p:nvSpPr>
        <p:spPr>
          <a:xfrm rot="5400000">
            <a:off x="4587875" y="4308475"/>
            <a:ext cx="138430" cy="139065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2944495" y="863600"/>
            <a:ext cx="1447800" cy="1447800"/>
          </a:xfrm>
          <a:prstGeom prst="ellipse">
            <a:avLst/>
          </a:prstGeom>
          <a:solidFill>
            <a:srgbClr val="D1B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ARC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的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DSP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指令集</a:t>
            </a:r>
          </a:p>
        </p:txBody>
      </p:sp>
      <p:sp>
        <p:nvSpPr>
          <p:cNvPr id="37" name="椭圆 36"/>
          <p:cNvSpPr/>
          <p:nvPr/>
        </p:nvSpPr>
        <p:spPr>
          <a:xfrm>
            <a:off x="2944495" y="2311400"/>
            <a:ext cx="1447800" cy="1447800"/>
          </a:xfrm>
          <a:prstGeom prst="ellipse">
            <a:avLst/>
          </a:prstGeom>
          <a:solidFill>
            <a:srgbClr val="BF9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海量网络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音乐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2944495" y="3759200"/>
            <a:ext cx="1447800" cy="1447800"/>
          </a:xfrm>
          <a:prstGeom prst="ellipse">
            <a:avLst/>
          </a:prstGeom>
          <a:solidFill>
            <a:srgbClr val="472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音频功率放大</a:t>
            </a:r>
            <a:endParaRPr lang="zh-CN" altLang="en-US" dirty="0"/>
          </a:p>
        </p:txBody>
      </p:sp>
      <p:sp>
        <p:nvSpPr>
          <p:cNvPr id="9" name="椭圆 8"/>
          <p:cNvSpPr/>
          <p:nvPr/>
        </p:nvSpPr>
        <p:spPr>
          <a:xfrm>
            <a:off x="6855460" y="5334000"/>
            <a:ext cx="152400" cy="1524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50800" dir="5400000" algn="ctr" rotWithShape="0">
              <a:schemeClr val="accent1">
                <a:alpha val="10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4626034" y="5410200"/>
            <a:ext cx="2229485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40000" dist="23000" dir="5400000" rotWithShape="0">
              <a:schemeClr val="accent1">
                <a:alpha val="35000"/>
              </a:schemeClr>
            </a:outerShdw>
            <a:softEdge rad="12700"/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/>
          <p:cNvSpPr/>
          <p:nvPr/>
        </p:nvSpPr>
        <p:spPr>
          <a:xfrm>
            <a:off x="5278755" y="1307465"/>
            <a:ext cx="1062355" cy="457200"/>
          </a:xfrm>
          <a:prstGeom prst="roundRect">
            <a:avLst/>
          </a:prstGeom>
          <a:solidFill>
            <a:srgbClr val="F1E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accent1">
                    <a:lumMod val="50000"/>
                  </a:schemeClr>
                </a:solidFill>
              </a:rPr>
              <a:t>指令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5278755" y="2755265"/>
            <a:ext cx="1062355" cy="457200"/>
          </a:xfrm>
          <a:prstGeom prst="roundRect">
            <a:avLst/>
          </a:prstGeom>
          <a:solidFill>
            <a:srgbClr val="F1E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accent1">
                    <a:lumMod val="50000"/>
                  </a:schemeClr>
                </a:solidFill>
              </a:rPr>
              <a:t>乐库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5336540" y="4149725"/>
            <a:ext cx="1062355" cy="457200"/>
          </a:xfrm>
          <a:prstGeom prst="roundRect">
            <a:avLst/>
          </a:prstGeom>
          <a:solidFill>
            <a:srgbClr val="F1E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accent1">
                    <a:lumMod val="50000"/>
                  </a:schemeClr>
                </a:solidFill>
              </a:rPr>
              <a:t>音量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311785" y="1126490"/>
            <a:ext cx="25793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"/>
            </a:pPr>
            <a:r>
              <a:rPr lang="en-US" altLang="zh-CN" dirty="0"/>
              <a:t>DSP</a:t>
            </a:r>
            <a:r>
              <a:rPr lang="zh-CN" altLang="en-US" dirty="0"/>
              <a:t>指令加速</a:t>
            </a:r>
          </a:p>
          <a:p>
            <a:pPr indent="0">
              <a:buFont typeface="Wingdings" panose="05000000000000000000" charset="0"/>
              <a:buNone/>
            </a:pPr>
            <a:endParaRPr lang="zh-CN" altLang="en-US" dirty="0"/>
          </a:p>
          <a:p>
            <a:pPr marL="285750" indent="-285750">
              <a:buFont typeface="Wingdings" panose="05000000000000000000" charset="0"/>
              <a:buChar char=""/>
            </a:pPr>
            <a:r>
              <a:rPr lang="zh-CN" altLang="en-US" dirty="0" smtClean="0"/>
              <a:t>深度优化解码代码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311785" y="2844165"/>
            <a:ext cx="2835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多个网络电台资源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438150" y="4298950"/>
            <a:ext cx="216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"/>
            </a:pPr>
            <a:r>
              <a:rPr lang="zh-CN" altLang="en-US"/>
              <a:t>功放调节音量</a:t>
            </a:r>
          </a:p>
          <a:p>
            <a:pPr indent="0">
              <a:buFont typeface="Wingdings" panose="05000000000000000000" charset="0"/>
              <a:buNone/>
            </a:pPr>
            <a:endParaRPr lang="zh-CN" altLang="en-US"/>
          </a:p>
          <a:p>
            <a:pPr marL="285750" indent="-285750">
              <a:buFont typeface="Wingdings" panose="05000000000000000000" charset="0"/>
              <a:buChar char=""/>
            </a:pPr>
            <a:r>
              <a:rPr lang="zh-CN" altLang="en-US"/>
              <a:t>听觉效果好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charset="0"/>
              <a:buChar char=""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项目概述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bg2">
                    <a:lumMod val="65000"/>
                  </a:schemeClr>
                </a:solidFill>
              </a:rPr>
              <a:t>难点与创新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charset="0"/>
              <a:buChar char="F"/>
            </a:pPr>
            <a:r>
              <a:rPr lang="zh-CN" altLang="en-US" dirty="0">
                <a:solidFill>
                  <a:schemeClr val="tx1"/>
                </a:solidFill>
              </a:rPr>
              <a:t>设计实现</a:t>
            </a:r>
          </a:p>
          <a:p>
            <a:pPr marL="342900" indent="-342900" fontAlgn="auto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总结展望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AutoShape 131" descr="globe pic"/>
          <p:cNvSpPr>
            <a:spLocks noChangeArrowheads="1"/>
          </p:cNvSpPr>
          <p:nvPr/>
        </p:nvSpPr>
        <p:spPr bwMode="auto">
          <a:xfrm>
            <a:off x="5638800" y="2990849"/>
            <a:ext cx="2582567" cy="2419351"/>
          </a:xfrm>
          <a:prstGeom prst="roundRect">
            <a:avLst>
              <a:gd name="adj" fmla="val 0"/>
            </a:avLst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algn="ctr">
            <a:solidFill>
              <a:schemeClr val="tx1"/>
            </a:solidFill>
            <a:round/>
          </a:ln>
          <a:effectLst>
            <a:outerShdw blurRad="152400" dist="241300" dir="8100000" algn="r" rotWithShape="0">
              <a:prstClr val="black">
                <a:alpha val="28000"/>
              </a:prst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400" kern="0" dirty="0">
              <a:solidFill>
                <a:sysClr val="windowText" lastClr="000000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Synopsys Default Template">
  <a:themeElements>
    <a:clrScheme name="Synopsys Default Color Palette (Vibrant)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F2683"/>
      </a:accent1>
      <a:accent2>
        <a:srgbClr val="F69008"/>
      </a:accent2>
      <a:accent3>
        <a:srgbClr val="46AA42"/>
      </a:accent3>
      <a:accent4>
        <a:srgbClr val="C41300"/>
      </a:accent4>
      <a:accent5>
        <a:srgbClr val="BCBCBC"/>
      </a:accent5>
      <a:accent6>
        <a:srgbClr val="0072AC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1609</Words>
  <Application>Microsoft Office PowerPoint</Application>
  <PresentationFormat>全屏显示(4:3)</PresentationFormat>
  <Paragraphs>330</Paragraphs>
  <Slides>21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黑体</vt:lpstr>
      <vt:lpstr>华文琥珀</vt:lpstr>
      <vt:lpstr>宋体</vt:lpstr>
      <vt:lpstr>微软雅黑</vt:lpstr>
      <vt:lpstr>Arial</vt:lpstr>
      <vt:lpstr>Arial Black</vt:lpstr>
      <vt:lpstr>Calibri</vt:lpstr>
      <vt:lpstr>Wingdings</vt:lpstr>
      <vt:lpstr>1_Synopsys Default Template</vt:lpstr>
      <vt:lpstr>PowerPoint 演示文稿</vt:lpstr>
      <vt:lpstr>基于ARC EM Starter Kit的iRhythm网络音箱</vt:lpstr>
      <vt:lpstr>Agenda</vt:lpstr>
      <vt:lpstr>Agenda</vt:lpstr>
      <vt:lpstr>项目概述</vt:lpstr>
      <vt:lpstr>Agenda</vt:lpstr>
      <vt:lpstr>难点与创新</vt:lpstr>
      <vt:lpstr>难点与创新</vt:lpstr>
      <vt:lpstr>Agenda</vt:lpstr>
      <vt:lpstr>设计实现</vt:lpstr>
      <vt:lpstr>设计实现</vt:lpstr>
      <vt:lpstr>设计实现</vt:lpstr>
      <vt:lpstr>设计实现</vt:lpstr>
      <vt:lpstr>设计实现</vt:lpstr>
      <vt:lpstr>设计实现</vt:lpstr>
      <vt:lpstr>设计实现</vt:lpstr>
      <vt:lpstr>设计实现</vt:lpstr>
      <vt:lpstr>设计实现</vt:lpstr>
      <vt:lpstr>Agenda</vt:lpstr>
      <vt:lpstr>总结与展望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Tu</dc:creator>
  <cp:lastModifiedBy>LEE RG</cp:lastModifiedBy>
  <cp:revision>293</cp:revision>
  <dcterms:created xsi:type="dcterms:W3CDTF">2006-08-16T00:00:00Z</dcterms:created>
  <dcterms:modified xsi:type="dcterms:W3CDTF">2018-05-28T02:40:30Z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2052-10.1.0.6929</vt:lpwstr>
  </property>
</Properties>
</file>

<file path=docProps/thumbnail.jpeg>
</file>